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97" r:id="rId6"/>
    <p:sldId id="286" r:id="rId7"/>
    <p:sldId id="296" r:id="rId8"/>
    <p:sldId id="295" r:id="rId9"/>
    <p:sldId id="294" r:id="rId10"/>
    <p:sldId id="287" r:id="rId11"/>
    <p:sldId id="288" r:id="rId12"/>
    <p:sldId id="298" r:id="rId13"/>
    <p:sldId id="299" r:id="rId14"/>
    <p:sldId id="300" r:id="rId15"/>
    <p:sldId id="282" r:id="rId16"/>
    <p:sldId id="284" r:id="rId17"/>
    <p:sldId id="293" r:id="rId18"/>
    <p:sldId id="292" r:id="rId19"/>
    <p:sldId id="283" r:id="rId20"/>
    <p:sldId id="291" r:id="rId21"/>
    <p:sldId id="258" r:id="rId22"/>
    <p:sldId id="259" r:id="rId23"/>
    <p:sldId id="260" r:id="rId24"/>
    <p:sldId id="261" r:id="rId25"/>
    <p:sldId id="262" r:id="rId26"/>
    <p:sldId id="263" r:id="rId27"/>
    <p:sldId id="264" r:id="rId28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歡迎使用" id="{3374D542-6E3E-455F-9BFB-B45891911720}">
          <p14:sldIdLst>
            <p14:sldId id="256"/>
            <p14:sldId id="297"/>
            <p14:sldId id="286"/>
            <p14:sldId id="296"/>
            <p14:sldId id="295"/>
            <p14:sldId id="294"/>
            <p14:sldId id="287"/>
            <p14:sldId id="288"/>
            <p14:sldId id="298"/>
            <p14:sldId id="299"/>
            <p14:sldId id="300"/>
            <p14:sldId id="282"/>
            <p14:sldId id="284"/>
            <p14:sldId id="293"/>
            <p14:sldId id="292"/>
            <p14:sldId id="283"/>
            <p14:sldId id="291"/>
          </p14:sldIdLst>
        </p14:section>
        <p14:section name="搜尋 3D 模型" id="{6844172C-9703-4DC7-908A-C23538616A3C}">
          <p14:sldIdLst>
            <p14:sldId id="258"/>
            <p14:sldId id="259"/>
          </p14:sldIdLst>
        </p14:section>
        <p14:section name="從檔案插入 3D 模型" id="{66737F24-1C36-4DF4-A00F-927A3F1468AC}">
          <p14:sldIdLst>
            <p14:sldId id="260"/>
          </p14:sldIdLst>
        </p14:section>
        <p14:section name="放置及旋轉 3D 模型" id="{A08F0015-E7F5-4E26-BBAF-AEE4F9A16AD2}">
          <p14:sldIdLst>
            <p14:sldId id="261"/>
            <p14:sldId id="262"/>
          </p14:sldIdLst>
        </p14:section>
        <p14:section name="為您的 3D 模型加上動畫效果" id="{B62868DA-F525-4AC5-9E3E-39ECA0154BBD}">
          <p14:sldIdLst>
            <p14:sldId id="263"/>
            <p14:sldId id="264"/>
          </p14:sldIdLst>
        </p14:section>
        <p14:section name="深入了解" id="{62756D7E-964E-493A-83A1-13BC0B6B5E4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7A86"/>
    <a:srgbClr val="D24726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059" autoAdjust="0"/>
  </p:normalViewPr>
  <p:slideViewPr>
    <p:cSldViewPr snapToGrid="0">
      <p:cViewPr varScale="1">
        <p:scale>
          <a:sx n="93" d="100"/>
          <a:sy n="93" d="100"/>
        </p:scale>
        <p:origin x="11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385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2FE2D19-F4E9-4197-806E-D9FB070F9B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5366E8-D262-4FCA-8EDB-BE1AE1086E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D0AF-C244-4AB4-A6C9-C3650AE4C01D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2024/4/28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05B5F31-BE96-4C04-87D3-9B93752E8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FF4E07-35B9-4E5D-93B2-E0B01E347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A0A95-C273-423D-9FD3-EAF7D4586A3A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59958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4E70744-0718-49DC-80A7-CD4B6A1E75FD}" type="datetime1">
              <a:rPr lang="zh-TW" altLang="en-US" noProof="0" smtClean="0"/>
              <a:t>2024/4/28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A01C38D-F26D-4167-83EF-8774BC62D548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QJDIhIXMkM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youtube.com/watch?v=hIQ9dZMeSwM" TargetMode="External"/><Relationship Id="rId4" Type="http://schemas.openxmlformats.org/officeDocument/2006/relationships/hyperlink" Target="https://www.youtube.com/watch?v=zkvxmwA60lI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01C38D-F26D-4167-83EF-8774BC62D54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0211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01C38D-F26D-4167-83EF-8774BC62D54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7020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01C38D-F26D-4167-83EF-8774BC62D54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9270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01C38D-F26D-4167-83EF-8774BC62D54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5909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01C38D-F26D-4167-83EF-8774BC62D54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073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01C38D-F26D-4167-83EF-8774BC62D54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2432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01C38D-F26D-4167-83EF-8774BC62D54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8479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1C38D-F26D-4167-83EF-8774BC62D548}" type="slidenum">
              <a:rPr lang="en-US" altLang="zh-TW" noProof="0" smtClean="0"/>
              <a:pPr/>
              <a:t>3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5823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Consumer Demand for Enhanced Imaging: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increasing demand for high-quality 3D imaging in smartphones, tablets, and digital cameras is a major driving force.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Consumers seek immersive experiences and innovative photography capabilities, spurring manufacturers to integrate 3D cameras into their devices.</a:t>
            </a:r>
          </a:p>
          <a:p>
            <a:endParaRPr lang="en-US" altLang="zh-TW" sz="1600" b="1" dirty="0">
              <a:solidFill>
                <a:srgbClr val="D2472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Growth of AR and VR: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proliferation of AR and VR applications across diverse industries, including gaming, healthcare, and education, is driving the uptake of 3D cameras.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These cameras play a crucial role in crafting lifelike and interactive virtual environments, ultimately elevating user experiences.</a:t>
            </a:r>
          </a:p>
          <a:p>
            <a:endParaRPr lang="en-US" altLang="zh-TW" sz="1600" b="1" dirty="0">
              <a:solidFill>
                <a:srgbClr val="D2472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Industrial Automation and Robotics: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In industrial sectors, the need for automation, quality control, and precise object recognition is driving the demand for 3D cameras.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They play a vital role in applications like robotic assembly lines, ensuring efficiency and accuracy.</a:t>
            </a:r>
          </a:p>
          <a:p>
            <a:endParaRPr lang="en-US" altLang="zh-TW" sz="1600" b="1" dirty="0">
              <a:solidFill>
                <a:srgbClr val="D2472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Advancements in Automotive Safety: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Advanced Driver Assistance Systems (ADAS) and autonomous vehicles depend on 3D cameras for functions such as depth perception, object detection, and collision avoidance.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increasing focus on vehicle safety and advancements in self-driving technology is driving the widespread adoption of 3D cameras in the automotive industry.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1C38D-F26D-4167-83EF-8774BC62D548}" type="slidenum">
              <a:rPr lang="en-US" altLang="zh-TW" noProof="0" smtClean="0"/>
              <a:pPr/>
              <a:t>5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06843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1C38D-F26D-4167-83EF-8774BC62D548}" type="slidenum">
              <a:rPr lang="en-US" altLang="zh-TW" noProof="0" smtClean="0"/>
              <a:pPr/>
              <a:t>6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115436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The R3 Scrub Pro: Pro Cleaning Made Easy (youtube.com)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hlinkClick r:id="rId4"/>
              </a:rPr>
              <a:t>Yaskawa Robot Demo at Pelican Systems (youtube.com)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5"/>
              </a:rPr>
              <a:t>Dual Robot Arm Bin Picking Demo | </a:t>
            </a:r>
            <a:r>
              <a:rPr lang="en-US" altLang="zh-TW" dirty="0" err="1">
                <a:hlinkClick r:id="rId5"/>
              </a:rPr>
              <a:t>AccuPick</a:t>
            </a:r>
            <a:r>
              <a:rPr lang="en-US" altLang="zh-TW" dirty="0">
                <a:hlinkClick r:id="rId5"/>
              </a:rPr>
              <a:t> (youtube.com)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1C38D-F26D-4167-83EF-8774BC62D548}" type="slidenum">
              <a:rPr lang="en-US" altLang="zh-TW" noProof="0" smtClean="0"/>
              <a:pPr/>
              <a:t>9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103494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https://www.youtube.com/watch?v=RcGDS6iFXM8</a:t>
            </a:r>
          </a:p>
          <a:p>
            <a:endParaRPr lang="en-US" altLang="zh-TW" dirty="0"/>
          </a:p>
          <a:p>
            <a:r>
              <a:rPr lang="en-US" altLang="zh-TW" dirty="0"/>
              <a:t>https://www.youtube.com/watch?v=pK-AJ1b6AwM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1C38D-F26D-4167-83EF-8774BC62D548}" type="slidenum">
              <a:rPr lang="en-US" altLang="zh-TW" noProof="0" smtClean="0"/>
              <a:pPr/>
              <a:t>10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00131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https://www.youtube.com/watch?v=v-OQgIvWjZ4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1C38D-F26D-4167-83EF-8774BC62D548}" type="slidenum">
              <a:rPr lang="en-US" altLang="zh-TW" noProof="0" smtClean="0"/>
              <a:pPr/>
              <a:t>11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370391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7545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01C38D-F26D-4167-83EF-8774BC62D54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658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marL="228600" lvl="0" indent="-228600" rtl="0">
              <a:lnSpc>
                <a:spcPct val="150000"/>
              </a:lnSpc>
              <a:spcAft>
                <a:spcPts val="1200"/>
              </a:spcAft>
            </a:pPr>
            <a:r>
              <a:rPr lang="zh-TW" altLang="en-US" noProof="0"/>
              <a:t>按一下以編輯母片副標題樣式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 rtlCol="0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 rtlCol="0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rtlCol="0"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rtlCol="0"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按一下以編輯母片文字樣式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2" name="直線接點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2" name="直線接點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744E560-77BF-4D1A-B6E7-CD55CE12B1B8}" type="datetimeFigureOut">
              <a:rPr lang="en-US" altLang="zh-TW" noProof="0" smtClean="0"/>
              <a:pPr/>
              <a:t>4/28/2024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359379A-16E2-4C4A-96D0-A52C442257E7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Microsoft JhengHei UI Light" panose="020B0304030504040204" pitchFamily="34" charset="-120"/>
          <a:ea typeface="Microsoft JhengHei UI Light" panose="020B03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cGDS6iFXM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www.youtube.com/watch?v=pK-AJ1b6Aw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-OQgIvWjZ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www.youtube.com/@Solomon_3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go.microsoft.com/fwlink/?LinkId=623327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://go.microsoft.com/fwlink/?LinkId=61717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.us/report/3d-camera-marke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microsoft.com/office/2017/06/relationships/model3d" Target="../media/model3d1.glb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hyperlink" Target="https://market.us/report/3d-camera-marke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QJDIhIXMkM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hIQ9dZMeSwM" TargetMode="External"/><Relationship Id="rId5" Type="http://schemas.openxmlformats.org/officeDocument/2006/relationships/hyperlink" Target="https://www.youtube.com/watch?v=zkvxmwA60lI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Global 3D Camera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C322DE6-C2BE-4B53-BC28-C43EBD005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A glimpse of now and next</a:t>
            </a:r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566FA85D-3B0A-4E0C-B8AC-042993910A93}"/>
              </a:ext>
            </a:extLst>
          </p:cNvPr>
          <p:cNvSpPr txBox="1">
            <a:spLocks/>
          </p:cNvSpPr>
          <p:nvPr/>
        </p:nvSpPr>
        <p:spPr>
          <a:xfrm>
            <a:off x="8077762" y="5471184"/>
            <a:ext cx="2447364" cy="4952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rtl="0">
              <a:spcBef>
                <a:spcPts val="1000"/>
              </a:spcBef>
            </a:pPr>
            <a:r>
              <a:rPr lang="en-US" altLang="zh-TW" sz="18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Ding</a:t>
            </a:r>
          </a:p>
          <a:p>
            <a:pPr rtl="0">
              <a:spcBef>
                <a:spcPts val="1000"/>
              </a:spcBef>
            </a:pPr>
            <a:r>
              <a:rPr lang="en-US" altLang="zh-TW" sz="18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rPr>
              <a:t>2024/Q2</a:t>
            </a:r>
            <a:endParaRPr lang="zh-TW" altLang="en-US" sz="1800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BA943E-C889-F269-2858-2CC3E08A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3D Camera Applications</a:t>
            </a:r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F806633-3000-32CF-94F9-F4514602AB83}"/>
              </a:ext>
            </a:extLst>
          </p:cNvPr>
          <p:cNvGrpSpPr/>
          <p:nvPr/>
        </p:nvGrpSpPr>
        <p:grpSpPr>
          <a:xfrm>
            <a:off x="736992" y="1464667"/>
            <a:ext cx="4857750" cy="4944705"/>
            <a:chOff x="736992" y="1464667"/>
            <a:chExt cx="4857750" cy="494470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055DC92-AA6F-63FE-C947-019077DBCD1A}"/>
                </a:ext>
              </a:extLst>
            </p:cNvPr>
            <p:cNvSpPr/>
            <p:nvPr/>
          </p:nvSpPr>
          <p:spPr>
            <a:xfrm>
              <a:off x="736992" y="2142781"/>
              <a:ext cx="4857750" cy="4266591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A558F76-C586-BD5F-6EA8-CF34D8355F31}"/>
                </a:ext>
              </a:extLst>
            </p:cNvPr>
            <p:cNvGrpSpPr/>
            <p:nvPr/>
          </p:nvGrpSpPr>
          <p:grpSpPr>
            <a:xfrm>
              <a:off x="736992" y="1464667"/>
              <a:ext cx="3517715" cy="409838"/>
              <a:chOff x="6223733" y="1283501"/>
              <a:chExt cx="3517715" cy="409838"/>
            </a:xfrm>
          </p:grpSpPr>
          <p:sp>
            <p:nvSpPr>
              <p:cNvPr id="7" name="橢圓​​ 3">
                <a:extLst>
                  <a:ext uri="{FF2B5EF4-FFF2-40B4-BE49-F238E27FC236}">
                    <a16:creationId xmlns:a16="http://schemas.microsoft.com/office/drawing/2014/main" id="{5696AC1B-0634-2ABF-1189-0F6B7DD0D4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blackWhite">
              <a:xfrm>
                <a:off x="6223733" y="1283501"/>
                <a:ext cx="409838" cy="40983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r>
                  <a:rPr lang="en-US" altLang="zh-TW" b="1" dirty="0">
                    <a:solidFill>
                      <a:schemeClr val="bg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Segoe UI Semibold" panose="020B0702040204020203" pitchFamily="34" charset="0"/>
                  </a:rPr>
                  <a:t>|</a:t>
                </a:r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93AD260-F0E4-086A-0DDA-7932002D4488}"/>
                  </a:ext>
                </a:extLst>
              </p:cNvPr>
              <p:cNvSpPr txBox="1"/>
              <p:nvPr/>
            </p:nvSpPr>
            <p:spPr>
              <a:xfrm>
                <a:off x="6635933" y="1324007"/>
                <a:ext cx="3105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TW" b="1" dirty="0">
                    <a:solidFill>
                      <a:srgbClr val="7030A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Health Tech</a:t>
                </a:r>
                <a:endParaRPr lang="zh-TW" altLang="en-US" b="1" dirty="0">
                  <a:solidFill>
                    <a:srgbClr val="7030A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CE99B62-DF66-893D-B7C7-D547C2085E1B}"/>
                </a:ext>
              </a:extLst>
            </p:cNvPr>
            <p:cNvSpPr txBox="1"/>
            <p:nvPr/>
          </p:nvSpPr>
          <p:spPr>
            <a:xfrm>
              <a:off x="736992" y="2151013"/>
              <a:ext cx="4358883" cy="4247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互動復健</a:t>
              </a:r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800" b="0" i="0" kern="1200" dirty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  <a:hlinkClick r:id="rId3"/>
                </a:rPr>
                <a:t>MIRA software platform</a:t>
              </a:r>
              <a:endParaRPr lang="zh-TW" alt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TW" altLang="en-US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1AA132-9B99-3FD0-ECC6-70C28A3D478C}"/>
              </a:ext>
            </a:extLst>
          </p:cNvPr>
          <p:cNvGrpSpPr/>
          <p:nvPr/>
        </p:nvGrpSpPr>
        <p:grpSpPr>
          <a:xfrm>
            <a:off x="6495535" y="1464667"/>
            <a:ext cx="4857750" cy="4944705"/>
            <a:chOff x="736992" y="1464667"/>
            <a:chExt cx="4857750" cy="494470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E6DE458-A0BE-720F-CD87-0500BB8A4A42}"/>
                </a:ext>
              </a:extLst>
            </p:cNvPr>
            <p:cNvSpPr/>
            <p:nvPr/>
          </p:nvSpPr>
          <p:spPr>
            <a:xfrm>
              <a:off x="736992" y="2142781"/>
              <a:ext cx="4857750" cy="4266591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DD9B5EAF-7B86-DABF-44C1-A01E96151A8C}"/>
                </a:ext>
              </a:extLst>
            </p:cNvPr>
            <p:cNvGrpSpPr/>
            <p:nvPr/>
          </p:nvGrpSpPr>
          <p:grpSpPr>
            <a:xfrm>
              <a:off x="736992" y="1464667"/>
              <a:ext cx="3517715" cy="409838"/>
              <a:chOff x="6223733" y="1283501"/>
              <a:chExt cx="3517715" cy="409838"/>
            </a:xfrm>
          </p:grpSpPr>
          <p:sp>
            <p:nvSpPr>
              <p:cNvPr id="19" name="橢圓​​ 3">
                <a:extLst>
                  <a:ext uri="{FF2B5EF4-FFF2-40B4-BE49-F238E27FC236}">
                    <a16:creationId xmlns:a16="http://schemas.microsoft.com/office/drawing/2014/main" id="{37E9EDBB-F601-562E-43D3-59A5136925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blackWhite">
              <a:xfrm>
                <a:off x="6223733" y="1283501"/>
                <a:ext cx="409838" cy="40983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r>
                  <a:rPr lang="en-US" altLang="zh-TW" b="1" dirty="0">
                    <a:solidFill>
                      <a:schemeClr val="bg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Segoe UI Semibold" panose="020B0702040204020203" pitchFamily="34" charset="0"/>
                  </a:rPr>
                  <a:t>|</a:t>
                </a: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C8CA2D0-24B4-F62E-3A3F-C0DF70ED15BC}"/>
                  </a:ext>
                </a:extLst>
              </p:cNvPr>
              <p:cNvSpPr txBox="1"/>
              <p:nvPr/>
            </p:nvSpPr>
            <p:spPr>
              <a:xfrm>
                <a:off x="6635933" y="1324007"/>
                <a:ext cx="3105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TW" b="1" dirty="0">
                    <a:solidFill>
                      <a:srgbClr val="7030A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Fitness</a:t>
                </a:r>
                <a:endParaRPr lang="zh-TW" altLang="en-US" b="1" dirty="0">
                  <a:solidFill>
                    <a:srgbClr val="7030A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EC6882C-7CE3-976E-B232-ED42C50ED329}"/>
                </a:ext>
              </a:extLst>
            </p:cNvPr>
            <p:cNvSpPr txBox="1"/>
            <p:nvPr/>
          </p:nvSpPr>
          <p:spPr>
            <a:xfrm>
              <a:off x="736992" y="2151013"/>
              <a:ext cx="4358883" cy="3970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互動運動</a:t>
              </a:r>
              <a:r>
                <a:rPr lang="en-US" altLang="zh-TW" dirty="0"/>
                <a:t>/</a:t>
              </a:r>
              <a:r>
                <a:rPr lang="zh-TW" altLang="en-US" dirty="0"/>
                <a:t>遊戲</a:t>
              </a:r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>
                <a:solidFill>
                  <a:schemeClr val="dk1"/>
                </a:solidFill>
              </a:endParaRPr>
            </a:p>
            <a:p>
              <a:endParaRPr lang="en-US" altLang="zh-TW" dirty="0">
                <a:solidFill>
                  <a:schemeClr val="dk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 err="1">
                  <a:solidFill>
                    <a:schemeClr val="dk1"/>
                  </a:solidFill>
                  <a:hlinkClick r:id="rId4"/>
                </a:rPr>
                <a:t>Fittar</a:t>
              </a:r>
              <a:r>
                <a:rPr lang="en-US" altLang="zh-TW" dirty="0">
                  <a:solidFill>
                    <a:schemeClr val="dk1"/>
                  </a:solidFill>
                  <a:hlinkClick r:id="rId4"/>
                </a:rPr>
                <a:t> smart b</a:t>
              </a:r>
              <a:r>
                <a:rPr lang="en-US" altLang="zh-TW" sz="1800" b="0" i="0" kern="1200" dirty="0">
                  <a:solidFill>
                    <a:schemeClr val="dk1"/>
                  </a:solidFill>
                  <a:effectLst/>
                  <a:hlinkClick r:id="rId4"/>
                </a:rPr>
                <a:t>ox</a:t>
              </a:r>
              <a:endParaRPr lang="en-US" altLang="zh-TW" dirty="0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91C1D2B8-706D-F6C6-2DA4-E2D68D9C5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00" y="2729710"/>
            <a:ext cx="4235446" cy="26231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F9469A-E382-5E91-C15F-3C752273D8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096"/>
          <a:stretch/>
        </p:blipFill>
        <p:spPr>
          <a:xfrm>
            <a:off x="7301472" y="2729710"/>
            <a:ext cx="3003669" cy="271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BA943E-C889-F269-2858-2CC3E08A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3D Camera Applications</a:t>
            </a:r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F806633-3000-32CF-94F9-F4514602AB83}"/>
              </a:ext>
            </a:extLst>
          </p:cNvPr>
          <p:cNvGrpSpPr/>
          <p:nvPr/>
        </p:nvGrpSpPr>
        <p:grpSpPr>
          <a:xfrm>
            <a:off x="3480193" y="1464667"/>
            <a:ext cx="4857750" cy="4944705"/>
            <a:chOff x="736992" y="1464667"/>
            <a:chExt cx="4857750" cy="494470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055DC92-AA6F-63FE-C947-019077DBCD1A}"/>
                </a:ext>
              </a:extLst>
            </p:cNvPr>
            <p:cNvSpPr/>
            <p:nvPr/>
          </p:nvSpPr>
          <p:spPr>
            <a:xfrm>
              <a:off x="736992" y="2142781"/>
              <a:ext cx="4857750" cy="4266591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A558F76-C586-BD5F-6EA8-CF34D8355F31}"/>
                </a:ext>
              </a:extLst>
            </p:cNvPr>
            <p:cNvGrpSpPr/>
            <p:nvPr/>
          </p:nvGrpSpPr>
          <p:grpSpPr>
            <a:xfrm>
              <a:off x="736992" y="1464667"/>
              <a:ext cx="3517715" cy="409838"/>
              <a:chOff x="6223733" y="1283501"/>
              <a:chExt cx="3517715" cy="409838"/>
            </a:xfrm>
          </p:grpSpPr>
          <p:sp>
            <p:nvSpPr>
              <p:cNvPr id="7" name="橢圓​​ 3">
                <a:extLst>
                  <a:ext uri="{FF2B5EF4-FFF2-40B4-BE49-F238E27FC236}">
                    <a16:creationId xmlns:a16="http://schemas.microsoft.com/office/drawing/2014/main" id="{5696AC1B-0634-2ABF-1189-0F6B7DD0D4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blackWhite">
              <a:xfrm>
                <a:off x="6223733" y="1283501"/>
                <a:ext cx="409838" cy="40983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r>
                  <a:rPr lang="en-US" altLang="zh-TW" b="1" dirty="0">
                    <a:solidFill>
                      <a:schemeClr val="bg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Segoe UI Semibold" panose="020B0702040204020203" pitchFamily="34" charset="0"/>
                  </a:rPr>
                  <a:t>|</a:t>
                </a:r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93AD260-F0E4-086A-0DDA-7932002D4488}"/>
                  </a:ext>
                </a:extLst>
              </p:cNvPr>
              <p:cNvSpPr txBox="1"/>
              <p:nvPr/>
            </p:nvSpPr>
            <p:spPr>
              <a:xfrm>
                <a:off x="6635933" y="1324007"/>
                <a:ext cx="3105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TW" b="1" dirty="0">
                    <a:solidFill>
                      <a:srgbClr val="7030A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Logistic</a:t>
                </a:r>
                <a:endParaRPr lang="zh-TW" altLang="en-US" b="1" dirty="0">
                  <a:solidFill>
                    <a:srgbClr val="7030A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CE99B62-DF66-893D-B7C7-D547C2085E1B}"/>
                </a:ext>
              </a:extLst>
            </p:cNvPr>
            <p:cNvSpPr txBox="1"/>
            <p:nvPr/>
          </p:nvSpPr>
          <p:spPr>
            <a:xfrm>
              <a:off x="736992" y="2151013"/>
              <a:ext cx="4358883" cy="4247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貨品尺寸自動量測</a:t>
              </a:r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800" b="0" i="0" kern="1200" dirty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  <a:hlinkClick r:id="rId3"/>
                </a:rPr>
                <a:t>Cargo </a:t>
              </a:r>
              <a:r>
                <a:rPr lang="en-US" altLang="zh-TW" sz="1800" b="0" i="0" kern="1200" dirty="0" err="1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  <a:hlinkClick r:id="rId3"/>
                </a:rPr>
                <a:t>Spectre</a:t>
              </a:r>
              <a:endParaRPr lang="zh-TW" altLang="en-US" dirty="0"/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DC1989B4-FB30-748E-EFC0-A1461A282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728" y="2541023"/>
            <a:ext cx="2854472" cy="339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06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/>
          <a:p>
            <a:pPr rtl="0"/>
            <a:r>
              <a:rPr lang="zh-tw" dirty="0">
                <a:cs typeface="Segoe UI Light" panose="020B0502040204020203" pitchFamily="34" charset="0"/>
              </a:rPr>
              <a:t>有其他問題嗎？</a:t>
            </a:r>
          </a:p>
        </p:txBody>
      </p:sp>
      <p:pic>
        <p:nvPicPr>
          <p:cNvPr id="2" name="[操作說明搜尋] 按鈕特寫" descr="[操作說明搜尋] 按鈕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05989" y="1143000"/>
            <a:ext cx="1268511" cy="1189747"/>
          </a:xfrm>
          <a:prstGeom prst="rect">
            <a:avLst/>
          </a:prstGeom>
        </p:spPr>
      </p:pic>
      <p:pic>
        <p:nvPicPr>
          <p:cNvPr id="8" name="圖片 7" descr="指向右邊的箭號，含有 PowerPoint 小組部落格的超連結。選取影像以瀏覽 PowerPoint 小組部落格 ">
            <a:hlinkClick r:id="rId4" tooltip="選取此處以造訪 PowerPoint 小組部落格。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76" y="2826166"/>
            <a:ext cx="661940" cy="661940"/>
          </a:xfrm>
          <a:prstGeom prst="rect">
            <a:avLst/>
          </a:prstGeom>
        </p:spPr>
      </p:pic>
      <p:pic>
        <p:nvPicPr>
          <p:cNvPr id="7" name="圖片 6" descr="指向右邊的箭號，含有免費 PowerPoint 訓練的超連結。選取影像以取得免費的 PowerPoint 訓練">
            <a:hlinkClick r:id="rId6" tooltip="選取此處以移至免費的 PowerPoint 訓練。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7420" y="5786629"/>
            <a:ext cx="661940" cy="66194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2F59E48-3701-2910-C511-E2A5ED36DE69}"/>
              </a:ext>
            </a:extLst>
          </p:cNvPr>
          <p:cNvSpPr txBox="1"/>
          <p:nvPr/>
        </p:nvSpPr>
        <p:spPr>
          <a:xfrm>
            <a:off x="1581150" y="29724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7"/>
              </a:rPr>
              <a:t>Solomon AI and 3D Vision - YouTube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F0912034-8044-67B6-9F10-8D8B8A02AA2F}"/>
              </a:ext>
            </a:extLst>
          </p:cNvPr>
          <p:cNvSpPr txBox="1"/>
          <p:nvPr/>
        </p:nvSpPr>
        <p:spPr>
          <a:xfrm>
            <a:off x="5711568" y="-8603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https://www.transparencymarketresearch.com/industrial-camera-market.html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1DF533A-55F4-6520-49E0-4315CB680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568" y="5624819"/>
            <a:ext cx="12002613" cy="353426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B18B03D-B6F5-EDD5-4A93-62A9B136A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00" y="7533863"/>
            <a:ext cx="10623400" cy="374844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207753-A959-C8F7-9D1C-B49FDB45B9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536"/>
          <a:stretch/>
        </p:blipFill>
        <p:spPr>
          <a:xfrm>
            <a:off x="-5089427" y="4907854"/>
            <a:ext cx="4794503" cy="390029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24B35FC-557D-E692-89EB-A2483867A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82276" y="8537282"/>
            <a:ext cx="11631648" cy="2105319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475BAA6A-086A-A482-9273-26A58A7366C2}"/>
              </a:ext>
            </a:extLst>
          </p:cNvPr>
          <p:cNvSpPr txBox="1"/>
          <p:nvPr/>
        </p:nvSpPr>
        <p:spPr>
          <a:xfrm>
            <a:off x="1262743" y="5647159"/>
            <a:ext cx="9245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427A8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global industry was valued at </a:t>
            </a:r>
            <a:r>
              <a:rPr lang="en-US" altLang="zh-TW" b="1" i="0" dirty="0">
                <a:solidFill>
                  <a:srgbClr val="427A8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US$ 13.8 Bn </a:t>
            </a:r>
            <a:r>
              <a:rPr lang="en-US" altLang="zh-TW" i="0" dirty="0">
                <a:solidFill>
                  <a:srgbClr val="427A8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in 2022.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27A86"/>
                </a:solidFill>
                <a:highlight>
                  <a:srgbClr val="FFFFFF"/>
                </a:highlight>
                <a:latin typeface="poppins" panose="00000500000000000000" pitchFamily="2" charset="0"/>
              </a:rPr>
              <a:t>It is estimated to advance at a CART of </a:t>
            </a:r>
            <a:r>
              <a:rPr lang="en-US" altLang="zh-TW" b="1" dirty="0">
                <a:solidFill>
                  <a:srgbClr val="427A86"/>
                </a:solidFill>
                <a:highlight>
                  <a:srgbClr val="FFFFFF"/>
                </a:highlight>
                <a:latin typeface="poppins" panose="00000500000000000000" pitchFamily="2" charset="0"/>
              </a:rPr>
              <a:t>14.08%</a:t>
            </a:r>
            <a:r>
              <a:rPr lang="en-US" altLang="zh-TW" dirty="0">
                <a:solidFill>
                  <a:srgbClr val="427A86"/>
                </a:solidFill>
                <a:highlight>
                  <a:srgbClr val="FFFFFF"/>
                </a:highlight>
                <a:latin typeface="poppins" panose="00000500000000000000" pitchFamily="2" charset="0"/>
              </a:rPr>
              <a:t> from 2023 to 2031.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427A8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value reaches </a:t>
            </a:r>
            <a:r>
              <a:rPr lang="en-US" altLang="zh-TW" b="1" i="0" dirty="0">
                <a:solidFill>
                  <a:srgbClr val="427A8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US$ 47.6 Bn</a:t>
            </a:r>
            <a:r>
              <a:rPr lang="en-US" altLang="zh-TW" i="0" dirty="0">
                <a:solidFill>
                  <a:srgbClr val="427A8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  in 2031.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1125DB-01F3-FA35-B8F7-5306EF0ABCF5}"/>
              </a:ext>
            </a:extLst>
          </p:cNvPr>
          <p:cNvSpPr txBox="1"/>
          <p:nvPr/>
        </p:nvSpPr>
        <p:spPr>
          <a:xfrm>
            <a:off x="8967416" y="5185494"/>
            <a:ext cx="2620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accent6">
                    <a:lumMod val="75000"/>
                  </a:schemeClr>
                </a:solidFill>
              </a:rPr>
              <a:t>https://www.transparencymarketresearch.com/3d-cameras-market.html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237C5CD8-E2CE-4397-9A79-020A49CC4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268" y="1233181"/>
            <a:ext cx="8183117" cy="4391638"/>
          </a:xfrm>
          <a:prstGeom prst="rect">
            <a:avLst/>
          </a:prstGeom>
        </p:spPr>
      </p:pic>
      <p:sp>
        <p:nvSpPr>
          <p:cNvPr id="26" name="標題 1">
            <a:extLst>
              <a:ext uri="{FF2B5EF4-FFF2-40B4-BE49-F238E27FC236}">
                <a16:creationId xmlns:a16="http://schemas.microsoft.com/office/drawing/2014/main" id="{855A7330-011A-4649-C6C9-7F1D76C0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449263"/>
            <a:ext cx="10982325" cy="747712"/>
          </a:xfrm>
        </p:spPr>
        <p:txBody>
          <a:bodyPr/>
          <a:lstStyle/>
          <a:p>
            <a:r>
              <a:rPr lang="en-US" altLang="zh-TW" b="1" dirty="0"/>
              <a:t>3D Camera Market Growth Overview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806784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66242F-4138-B7B8-0E38-422598C2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1F8F689-6BFD-DAD3-BD2B-CB5AB0329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277492"/>
              </p:ext>
            </p:extLst>
          </p:nvPr>
        </p:nvGraphicFramePr>
        <p:xfrm>
          <a:off x="1471827" y="1386601"/>
          <a:ext cx="8127999" cy="779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8439457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5858586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5065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358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Robotics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28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en-US" altLang="zh-TW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Fittar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Smart Box.</a:t>
                      </a:r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575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dirty="0"/>
                        <a:t>Logistics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貨品尺寸自動量測</a:t>
                      </a:r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Cargo 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Spectre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86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Retail &amp; Consumer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911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200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780520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368FF869-46D2-D18E-9A86-040C05A0A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328" y="5738099"/>
            <a:ext cx="1639047" cy="194902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8A9BAE4-803A-9615-95D2-1464740B2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328" y="2265881"/>
            <a:ext cx="1969672" cy="198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8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66242F-4138-B7B8-0E38-422598C2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83703A-E569-F077-45CB-4ED4F2D3F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9182"/>
            <a:ext cx="3286584" cy="4391638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1F8F689-6BFD-DAD3-BD2B-CB5AB0329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047856"/>
              </p:ext>
            </p:extLst>
          </p:nvPr>
        </p:nvGraphicFramePr>
        <p:xfrm>
          <a:off x="1471827" y="1386601"/>
          <a:ext cx="9716873" cy="613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84394570"/>
                    </a:ext>
                  </a:extLst>
                </a:gridCol>
                <a:gridCol w="3756340">
                  <a:extLst>
                    <a:ext uri="{9D8B030D-6E8A-4147-A177-3AD203B41FA5}">
                      <a16:colId xmlns:a16="http://schemas.microsoft.com/office/drawing/2014/main" val="3258585864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05065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358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Robotics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工廠自走清潔機器人</a:t>
                      </a:r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Lionsbot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自動撿貨</a:t>
                      </a:r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Pelican Robotics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dirty="0"/>
                        <a:t>https://www.youtube.com/@Solomon_3D/videos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318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復健</a:t>
                      </a:r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MIRA software platform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53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288569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CD59DF9A-BE7A-AAAA-B503-BF30FAB57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17" y="4521160"/>
            <a:ext cx="2811181" cy="174103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8FDDFAA-EDD1-3A43-DBA6-4712AA1F8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017" y="2205297"/>
            <a:ext cx="2108187" cy="122370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C2FF365-3C3D-FECE-E9EA-EEB6C2B16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231" y="2179599"/>
            <a:ext cx="1496598" cy="124940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CE2099F-E2AF-A32E-8AA5-B2A863388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7727" y="3245487"/>
            <a:ext cx="5325218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21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49F735-3E39-A31F-7A32-9DA843A97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DD018F-2ECE-98AF-7712-8E8A93B8A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60" y="1380839"/>
            <a:ext cx="7563906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16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4F815-689A-0802-1EAA-13E9A08E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92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 rtlCol="0"/>
          <a:lstStyle/>
          <a:p>
            <a:pPr rtl="0"/>
            <a:r>
              <a:rPr lang="zh-TW" altLang="en-US" dirty="0"/>
              <a:t>沒有 </a:t>
            </a:r>
            <a:r>
              <a:rPr lang="en-US" altLang="zh-TW" dirty="0"/>
              <a:t>3D </a:t>
            </a:r>
            <a:r>
              <a:rPr lang="zh-TW" altLang="en-US" dirty="0"/>
              <a:t>模型嗎？沒關係！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5AB49E1-195D-497A-BB31-2158958CA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rtlCol="0"/>
          <a:lstStyle/>
          <a:p>
            <a:pPr lvl="0" rtl="0"/>
            <a:r>
              <a:rPr lang="en-US" altLang="zh-TW" dirty="0"/>
              <a:t>Microsoft </a:t>
            </a:r>
            <a:r>
              <a:rPr lang="zh-TW" altLang="en-US" dirty="0"/>
              <a:t>可讓您輕鬆插入 </a:t>
            </a:r>
            <a:r>
              <a:rPr lang="en-US" altLang="zh-TW" dirty="0"/>
              <a:t>3D </a:t>
            </a:r>
            <a:r>
              <a:rPr lang="zh-TW" altLang="en-US" dirty="0"/>
              <a:t>模型！只要移至 </a:t>
            </a:r>
            <a:r>
              <a:rPr lang="en-US" altLang="zh-TW" dirty="0"/>
              <a:t>[</a:t>
            </a:r>
            <a:r>
              <a:rPr lang="zh-TW" altLang="en-US" dirty="0"/>
              <a:t>插入</a:t>
            </a:r>
            <a:r>
              <a:rPr lang="en-US" altLang="zh-TW" dirty="0"/>
              <a:t>] </a:t>
            </a:r>
            <a:r>
              <a:rPr lang="zh-TW" altLang="en-US" dirty="0"/>
              <a:t>功能區，然後按一下 </a:t>
            </a:r>
            <a:r>
              <a:rPr lang="en-US" altLang="zh-TW" dirty="0"/>
              <a:t>[3D </a:t>
            </a:r>
            <a:r>
              <a:rPr lang="zh-TW" altLang="en-US" dirty="0"/>
              <a:t>模型</a:t>
            </a:r>
            <a:r>
              <a:rPr lang="en-US" altLang="zh-TW" dirty="0"/>
              <a:t>] </a:t>
            </a:r>
            <a:r>
              <a:rPr lang="zh-TW" altLang="en-US" dirty="0"/>
              <a:t>選項即可。選擇線上來源圖庫選項 </a:t>
            </a:r>
            <a:r>
              <a:rPr lang="en-US" altLang="zh-TW" dirty="0"/>
              <a:t>(</a:t>
            </a:r>
            <a:r>
              <a:rPr lang="zh-TW" altLang="en-US" dirty="0"/>
              <a:t>顯示在右側</a:t>
            </a:r>
            <a:r>
              <a:rPr lang="en-US" altLang="zh-TW" dirty="0"/>
              <a:t>)</a:t>
            </a:r>
            <a:r>
              <a:rPr lang="zh-TW" altLang="en-US" dirty="0"/>
              <a:t>。選取您要插入的模型。</a:t>
            </a:r>
          </a:p>
          <a:p>
            <a:pPr lvl="0" rtl="0"/>
            <a:r>
              <a:rPr lang="en-US" altLang="zh-TW" dirty="0"/>
              <a:t>3D </a:t>
            </a:r>
            <a:r>
              <a:rPr lang="zh-TW" altLang="en-US" dirty="0"/>
              <a:t>模型是訂閱專屬的功能。如果您擁有訂閱，下一張投影片會為您說明它在新簡報中的使用方式。</a:t>
            </a:r>
          </a:p>
        </p:txBody>
      </p:sp>
      <p:pic>
        <p:nvPicPr>
          <p:cNvPr id="6" name="內容版面配置區 5" descr="3D 模型螢幕擷取畫面">
            <a:extLst>
              <a:ext uri="{FF2B5EF4-FFF2-40B4-BE49-F238E27FC236}">
                <a16:creationId xmlns:a16="http://schemas.microsoft.com/office/drawing/2014/main" id="{18FD11A5-B038-4E80-B474-B4B2F833E6B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rcRect/>
          <a:stretch/>
        </p:blipFill>
        <p:spPr>
          <a:xfrm>
            <a:off x="3333107" y="2709348"/>
            <a:ext cx="7143749" cy="370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3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083D2B2-24CC-41A1-8AC3-EDF2DA2C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如何插入 </a:t>
            </a:r>
            <a:r>
              <a:rPr lang="en-US" altLang="zh-TW" dirty="0"/>
              <a:t>3D </a:t>
            </a:r>
            <a:r>
              <a:rPr lang="zh-TW" altLang="en-US" dirty="0"/>
              <a:t>模型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E85CDB0-AD30-4DBB-AC55-D824F09CE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0"/>
            <a:ext cx="5179333" cy="4805161"/>
          </a:xfrm>
        </p:spPr>
        <p:txBody>
          <a:bodyPr rtlCol="0">
            <a:noAutofit/>
          </a:bodyPr>
          <a:lstStyle/>
          <a:p>
            <a:pPr rtl="0"/>
            <a:r>
              <a:rPr lang="zh-TW" altLang="en-US" dirty="0"/>
              <a:t>若要插入 </a:t>
            </a:r>
            <a:r>
              <a:rPr lang="en-US" altLang="zh-TW" dirty="0"/>
              <a:t>3D </a:t>
            </a:r>
            <a:r>
              <a:rPr lang="zh-TW" altLang="en-US" dirty="0"/>
              <a:t>模型：</a:t>
            </a:r>
          </a:p>
          <a:p>
            <a:pPr marL="457200" lvl="1" indent="-47625" rtl="0">
              <a:lnSpc>
                <a:spcPts val="1800"/>
              </a:lnSpc>
            </a:pPr>
            <a:r>
              <a:rPr lang="zh-TW" altLang="en-US" dirty="0"/>
              <a:t>在功能區移至
</a:t>
            </a:r>
            <a:r>
              <a:rPr lang="en-US" altLang="zh-TW" b="1" dirty="0">
                <a:solidFill>
                  <a:srgbClr val="D24726"/>
                </a:solidFill>
              </a:rPr>
              <a:t>[</a:t>
            </a:r>
            <a:r>
              <a:rPr lang="zh-TW" altLang="en-US" b="1" dirty="0">
                <a:solidFill>
                  <a:srgbClr val="D24726"/>
                </a:solidFill>
              </a:rPr>
              <a:t>插入</a:t>
            </a:r>
            <a:r>
              <a:rPr lang="en-US" altLang="zh-TW" b="1" dirty="0">
                <a:solidFill>
                  <a:srgbClr val="D24726"/>
                </a:solidFill>
              </a:rPr>
              <a:t>]</a:t>
            </a:r>
            <a:r>
              <a:rPr lang="zh-TW" altLang="en-US" b="1" dirty="0">
                <a:solidFill>
                  <a:srgbClr val="D24726"/>
                </a:solidFill>
              </a:rPr>
              <a:t> </a:t>
            </a:r>
            <a:r>
              <a:rPr lang="en-US" altLang="zh-TW" dirty="0"/>
              <a:t>&gt; </a:t>
            </a:r>
            <a:r>
              <a:rPr lang="en-US" altLang="zh-TW" b="1" dirty="0">
                <a:solidFill>
                  <a:srgbClr val="D24726"/>
                </a:solidFill>
              </a:rPr>
              <a:t>[3D </a:t>
            </a:r>
            <a:r>
              <a:rPr lang="zh-TW" altLang="en-US" b="1" dirty="0">
                <a:solidFill>
                  <a:srgbClr val="D24726"/>
                </a:solidFill>
              </a:rPr>
              <a:t>模型</a:t>
            </a:r>
            <a:r>
              <a:rPr lang="en-US" altLang="zh-TW" b="1" dirty="0">
                <a:solidFill>
                  <a:srgbClr val="D24726"/>
                </a:solidFill>
              </a:rPr>
              <a:t>]</a:t>
            </a:r>
            <a:br>
              <a:rPr lang="zh-TW" altLang="en-US" dirty="0"/>
            </a:br>
            <a:r>
              <a:rPr lang="en-US" altLang="zh-TW" dirty="0"/>
              <a:t>-</a:t>
            </a:r>
            <a:r>
              <a:rPr lang="zh-TW" altLang="en-US" dirty="0"/>
              <a:t>或</a:t>
            </a:r>
            <a:r>
              <a:rPr lang="en-US" altLang="zh-TW" dirty="0"/>
              <a:t>-</a:t>
            </a:r>
            <a:br>
              <a:rPr lang="zh-TW" altLang="en-US" dirty="0"/>
            </a:br>
            <a:r>
              <a:rPr lang="en-US" altLang="zh-TW" b="1" dirty="0">
                <a:solidFill>
                  <a:srgbClr val="D24726"/>
                </a:solidFill>
              </a:rPr>
              <a:t>[</a:t>
            </a:r>
            <a:r>
              <a:rPr lang="zh-TW" altLang="en-US" b="1" dirty="0">
                <a:solidFill>
                  <a:srgbClr val="D24726"/>
                </a:solidFill>
              </a:rPr>
              <a:t>插入</a:t>
            </a:r>
            <a:r>
              <a:rPr lang="en-US" altLang="zh-TW" b="1" dirty="0">
                <a:solidFill>
                  <a:srgbClr val="D24726"/>
                </a:solidFill>
              </a:rPr>
              <a:t>] </a:t>
            </a:r>
            <a:r>
              <a:rPr lang="en-US" altLang="zh-TW" dirty="0"/>
              <a:t>&gt; </a:t>
            </a:r>
            <a:r>
              <a:rPr lang="en-US" altLang="zh-TW" b="1" dirty="0">
                <a:solidFill>
                  <a:srgbClr val="D24726"/>
                </a:solidFill>
              </a:rPr>
              <a:t>[3D </a:t>
            </a:r>
            <a:r>
              <a:rPr lang="zh-TW" altLang="en-US" b="1" dirty="0">
                <a:solidFill>
                  <a:srgbClr val="D24726"/>
                </a:solidFill>
              </a:rPr>
              <a:t>模型</a:t>
            </a:r>
            <a:r>
              <a:rPr lang="en-US" altLang="zh-TW" b="1" dirty="0">
                <a:solidFill>
                  <a:srgbClr val="D24726"/>
                </a:solidFill>
              </a:rPr>
              <a:t>] </a:t>
            </a:r>
            <a:r>
              <a:rPr lang="en-US" altLang="zh-TW" dirty="0"/>
              <a:t>&gt; </a:t>
            </a:r>
            <a:r>
              <a:rPr lang="en-US" altLang="zh-TW" b="1" dirty="0">
                <a:solidFill>
                  <a:srgbClr val="D24726"/>
                </a:solidFill>
              </a:rPr>
              <a:t>[</a:t>
            </a:r>
            <a:r>
              <a:rPr lang="zh-TW" altLang="en-US" b="1" dirty="0">
                <a:solidFill>
                  <a:srgbClr val="D24726"/>
                </a:solidFill>
              </a:rPr>
              <a:t>從線上來源</a:t>
            </a:r>
            <a:r>
              <a:rPr lang="en-US" altLang="zh-TW" b="1" dirty="0">
                <a:solidFill>
                  <a:srgbClr val="D24726"/>
                </a:solidFill>
              </a:rPr>
              <a:t>]</a:t>
            </a:r>
            <a:br>
              <a:rPr lang="zh-TW" altLang="en-US" dirty="0"/>
            </a:br>
            <a:br>
              <a:rPr lang="zh-TW" altLang="en-US" dirty="0"/>
            </a:br>
            <a:r>
              <a:rPr lang="zh-TW" altLang="en-US" dirty="0"/>
              <a:t>這會開啟線上 </a:t>
            </a:r>
            <a:r>
              <a:rPr lang="en-US" altLang="zh-TW" dirty="0"/>
              <a:t>3D </a:t>
            </a:r>
            <a:r>
              <a:rPr lang="zh-TW" altLang="en-US" dirty="0"/>
              <a:t>模型視窗，您可以在這裡直接從 </a:t>
            </a:r>
            <a:br>
              <a:rPr lang="zh-TW" altLang="en-US" dirty="0"/>
            </a:br>
            <a:r>
              <a:rPr lang="en-US" altLang="zh-TW" dirty="0"/>
              <a:t>PowerPoint </a:t>
            </a:r>
            <a:r>
              <a:rPr lang="zh-TW" altLang="en-US" dirty="0"/>
              <a:t>中搜尋或瀏覽各種 </a:t>
            </a:r>
            <a:r>
              <a:rPr lang="en-US" altLang="zh-TW" dirty="0"/>
              <a:t>3D </a:t>
            </a:r>
            <a:r>
              <a:rPr lang="zh-TW" altLang="en-US" dirty="0"/>
              <a:t>模型的類別。</a:t>
            </a:r>
          </a:p>
          <a:p>
            <a:pPr marL="457200" lvl="1" indent="-47625" rtl="0">
              <a:lnSpc>
                <a:spcPts val="1800"/>
              </a:lnSpc>
            </a:pPr>
            <a:r>
              <a:rPr lang="zh-TW" altLang="en-US" b="1" dirty="0">
                <a:solidFill>
                  <a:srgbClr val="D24726"/>
                </a:solidFill>
                <a:cs typeface="Segoe UI Semibold" panose="020B0702040204020203" pitchFamily="34" charset="0"/>
              </a:rPr>
              <a:t>提示：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新增模型時您必須在線上。</a:t>
            </a:r>
            <a:endParaRPr lang="zh-TW" altLang="en-US" dirty="0"/>
          </a:p>
          <a:p>
            <a:pPr marL="457200" lvl="1" indent="-47625" rtl="0">
              <a:lnSpc>
                <a:spcPts val="1800"/>
              </a:lnSpc>
            </a:pPr>
            <a:r>
              <a:rPr lang="zh-TW" altLang="en-US" dirty="0"/>
              <a:t>若要搜尋關鍵字，請在視窗頂端的搜尋方塊中</a:t>
            </a:r>
            <a:r>
              <a:rPr lang="zh-TW" altLang="en-US" b="1" dirty="0">
                <a:solidFill>
                  <a:srgbClr val="D24726"/>
                </a:solidFill>
                <a:cs typeface="Segoe UI Semibold" panose="020B0702040204020203" pitchFamily="34" charset="0"/>
              </a:rPr>
              <a:t>輸入單字</a:t>
            </a:r>
            <a:r>
              <a:rPr lang="zh-TW" altLang="en-US" dirty="0"/>
              <a:t>或片語，</a:t>
            </a:r>
            <a:br>
              <a:rPr lang="zh-TW" altLang="en-US" dirty="0"/>
            </a:br>
            <a:r>
              <a:rPr lang="zh-TW" altLang="en-US" dirty="0"/>
              <a:t>然後按</a:t>
            </a:r>
            <a:r>
              <a:rPr lang="zh-TW" altLang="en-US" b="1" dirty="0"/>
              <a:t> </a:t>
            </a:r>
            <a:r>
              <a:rPr lang="en-US" altLang="zh-TW" b="1" dirty="0">
                <a:solidFill>
                  <a:srgbClr val="D24726"/>
                </a:solidFill>
                <a:cs typeface="Segoe UI Semibold" panose="020B0702040204020203" pitchFamily="34" charset="0"/>
              </a:rPr>
              <a:t>Enter</a:t>
            </a:r>
            <a:r>
              <a:rPr lang="zh-TW" altLang="en-US" dirty="0"/>
              <a:t>。</a:t>
            </a:r>
            <a:br>
              <a:rPr lang="zh-TW" altLang="en-US" dirty="0"/>
            </a:br>
            <a:endParaRPr lang="zh-TW" altLang="en-US" dirty="0"/>
          </a:p>
          <a:p>
            <a:pPr marL="457200" lvl="1" indent="-47625" rtl="0"/>
            <a:r>
              <a:rPr lang="zh-TW" altLang="en-US" dirty="0"/>
              <a:t>若要插入 </a:t>
            </a:r>
            <a:r>
              <a:rPr lang="en-US" altLang="zh-TW" dirty="0"/>
              <a:t>3D </a:t>
            </a:r>
            <a:r>
              <a:rPr lang="zh-TW" altLang="en-US" dirty="0"/>
              <a:t>模型，請在模型上</a:t>
            </a:r>
            <a:r>
              <a:rPr lang="zh-TW" altLang="en-US" b="1" dirty="0">
                <a:solidFill>
                  <a:srgbClr val="D24726"/>
                </a:solidFill>
                <a:cs typeface="Segoe UI Semibold" panose="020B0702040204020203" pitchFamily="34" charset="0"/>
              </a:rPr>
              <a:t>按一下</a:t>
            </a:r>
            <a:r>
              <a:rPr lang="zh-TW" altLang="en-US" dirty="0"/>
              <a:t>或</a:t>
            </a:r>
            <a:r>
              <a:rPr lang="zh-TW" altLang="en-US" b="1" dirty="0">
                <a:solidFill>
                  <a:srgbClr val="D24726"/>
                </a:solidFill>
                <a:cs typeface="Segoe UI Semibold" panose="020B0702040204020203" pitchFamily="34" charset="0"/>
              </a:rPr>
              <a:t>點選</a:t>
            </a:r>
            <a:r>
              <a:rPr lang="zh-TW" altLang="en-US" dirty="0"/>
              <a:t> </a:t>
            </a:r>
            <a:r>
              <a:rPr lang="en-US" altLang="zh-TW" dirty="0"/>
              <a:t>&gt; [</a:t>
            </a:r>
            <a:r>
              <a:rPr lang="zh-TW" altLang="en-US" dirty="0"/>
              <a:t>插入</a:t>
            </a:r>
            <a:r>
              <a:rPr lang="en-US" altLang="zh-TW" dirty="0"/>
              <a:t>]</a:t>
            </a:r>
            <a:r>
              <a:rPr lang="zh-TW" altLang="en-US" dirty="0"/>
              <a:t>。</a:t>
            </a:r>
          </a:p>
          <a:p>
            <a:pPr marL="457200" lvl="1" indent="-47625" rtl="0">
              <a:lnSpc>
                <a:spcPts val="1800"/>
              </a:lnSpc>
            </a:pPr>
            <a:r>
              <a:rPr lang="en-US" altLang="zh-TW" dirty="0"/>
              <a:t>3D </a:t>
            </a:r>
            <a:r>
              <a:rPr lang="zh-TW" altLang="en-US" dirty="0"/>
              <a:t>模型便會下載並置於您的 </a:t>
            </a:r>
            <a:r>
              <a:rPr lang="en-US" altLang="zh-TW" dirty="0"/>
              <a:t>PowerPoint </a:t>
            </a:r>
            <a:r>
              <a:rPr lang="zh-TW" altLang="en-US" dirty="0"/>
              <a:t>投影片。</a:t>
            </a:r>
          </a:p>
        </p:txBody>
      </p:sp>
      <p:sp>
        <p:nvSpPr>
          <p:cNvPr id="4" name="橢圓​​ 3">
            <a:extLst>
              <a:ext uri="{FF2B5EF4-FFF2-40B4-BE49-F238E27FC236}">
                <a16:creationId xmlns:a16="http://schemas.microsoft.com/office/drawing/2014/main" id="{13572B26-98AF-4AA8-9A0F-435FBBFB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604200" y="1985729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1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51FC095-7AF2-4B5E-A691-FF792B5B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5429" y="4074039"/>
            <a:ext cx="187380" cy="278885"/>
            <a:chOff x="5052041" y="3023897"/>
            <a:chExt cx="1009650" cy="1502702"/>
          </a:xfrm>
        </p:grpSpPr>
        <p:sp>
          <p:nvSpPr>
            <p:cNvPr id="8" name="手繪多邊形：圖案 7">
              <a:extLst>
                <a:ext uri="{FF2B5EF4-FFF2-40B4-BE49-F238E27FC236}">
                  <a16:creationId xmlns:a16="http://schemas.microsoft.com/office/drawing/2014/main" id="{6B894430-AD6A-4951-BB8A-4C66BE674C0B}"/>
                </a:ext>
              </a:extLst>
            </p:cNvPr>
            <p:cNvSpPr/>
            <p:nvPr/>
          </p:nvSpPr>
          <p:spPr>
            <a:xfrm>
              <a:off x="5052041" y="3023897"/>
              <a:ext cx="1009650" cy="1295400"/>
            </a:xfrm>
            <a:custGeom>
              <a:avLst/>
              <a:gdLst>
                <a:gd name="connsiteX0" fmla="*/ 684848 w 1009650"/>
                <a:gd name="connsiteY0" fmla="*/ 1231583 h 1295400"/>
                <a:gd name="connsiteX1" fmla="*/ 329565 w 1009650"/>
                <a:gd name="connsiteY1" fmla="*/ 1231583 h 1295400"/>
                <a:gd name="connsiteX2" fmla="*/ 328613 w 1009650"/>
                <a:gd name="connsiteY2" fmla="*/ 1056323 h 1295400"/>
                <a:gd name="connsiteX3" fmla="*/ 71438 w 1009650"/>
                <a:gd name="connsiteY3" fmla="*/ 504825 h 1295400"/>
                <a:gd name="connsiteX4" fmla="*/ 504825 w 1009650"/>
                <a:gd name="connsiteY4" fmla="*/ 71438 h 1295400"/>
                <a:gd name="connsiteX5" fmla="*/ 508635 w 1009650"/>
                <a:gd name="connsiteY5" fmla="*/ 71438 h 1295400"/>
                <a:gd name="connsiteX6" fmla="*/ 942023 w 1009650"/>
                <a:gd name="connsiteY6" fmla="*/ 504825 h 1295400"/>
                <a:gd name="connsiteX7" fmla="*/ 684848 w 1009650"/>
                <a:gd name="connsiteY7" fmla="*/ 1055370 h 1295400"/>
                <a:gd name="connsiteX8" fmla="*/ 684848 w 1009650"/>
                <a:gd name="connsiteY8" fmla="*/ 1231583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650" h="1295400">
                  <a:moveTo>
                    <a:pt x="684848" y="1231583"/>
                  </a:moveTo>
                  <a:lnTo>
                    <a:pt x="329565" y="1231583"/>
                  </a:lnTo>
                  <a:lnTo>
                    <a:pt x="328613" y="1056323"/>
                  </a:lnTo>
                  <a:cubicBezTo>
                    <a:pt x="328613" y="816293"/>
                    <a:pt x="71438" y="744855"/>
                    <a:pt x="71438" y="504825"/>
                  </a:cubicBezTo>
                  <a:cubicBezTo>
                    <a:pt x="71438" y="264795"/>
                    <a:pt x="265748" y="71438"/>
                    <a:pt x="504825" y="71438"/>
                  </a:cubicBezTo>
                  <a:lnTo>
                    <a:pt x="508635" y="71438"/>
                  </a:lnTo>
                  <a:cubicBezTo>
                    <a:pt x="748665" y="71438"/>
                    <a:pt x="942023" y="265748"/>
                    <a:pt x="942023" y="504825"/>
                  </a:cubicBezTo>
                  <a:cubicBezTo>
                    <a:pt x="942023" y="743903"/>
                    <a:pt x="684848" y="816293"/>
                    <a:pt x="684848" y="1055370"/>
                  </a:cubicBezTo>
                  <a:lnTo>
                    <a:pt x="684848" y="1231583"/>
                  </a:lnTo>
                  <a:close/>
                </a:path>
              </a:pathLst>
            </a:custGeom>
            <a:noFill/>
            <a:ln w="25400" cap="flat">
              <a:solidFill>
                <a:srgbClr val="D2472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TW" altLang="en-AU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9" name="手繪多邊形：圖案 8">
              <a:extLst>
                <a:ext uri="{FF2B5EF4-FFF2-40B4-BE49-F238E27FC236}">
                  <a16:creationId xmlns:a16="http://schemas.microsoft.com/office/drawing/2014/main" id="{6E7DD3E4-24F0-4493-9F21-04685133F0EA}"/>
                </a:ext>
              </a:extLst>
            </p:cNvPr>
            <p:cNvSpPr/>
            <p:nvPr/>
          </p:nvSpPr>
          <p:spPr>
            <a:xfrm>
              <a:off x="5366365" y="4383724"/>
              <a:ext cx="381000" cy="142875"/>
            </a:xfrm>
            <a:custGeom>
              <a:avLst/>
              <a:gdLst>
                <a:gd name="connsiteX0" fmla="*/ 71438 w 381000"/>
                <a:gd name="connsiteY0" fmla="*/ 71437 h 142875"/>
                <a:gd name="connsiteX1" fmla="*/ 313373 w 381000"/>
                <a:gd name="connsiteY1" fmla="*/ 7143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0" h="142875">
                  <a:moveTo>
                    <a:pt x="71438" y="71437"/>
                  </a:moveTo>
                  <a:lnTo>
                    <a:pt x="313373" y="71437"/>
                  </a:lnTo>
                </a:path>
              </a:pathLst>
            </a:custGeom>
            <a:ln w="25400" cap="flat">
              <a:solidFill>
                <a:srgbClr val="D2472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TW" altLang="en-AU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0" name="手繪多邊形：圖案 9">
              <a:extLst>
                <a:ext uri="{FF2B5EF4-FFF2-40B4-BE49-F238E27FC236}">
                  <a16:creationId xmlns:a16="http://schemas.microsoft.com/office/drawing/2014/main" id="{0579BFBD-1795-4967-8112-196AA0A32CA3}"/>
                </a:ext>
              </a:extLst>
            </p:cNvPr>
            <p:cNvSpPr/>
            <p:nvPr/>
          </p:nvSpPr>
          <p:spPr>
            <a:xfrm>
              <a:off x="5310168" y="3958952"/>
              <a:ext cx="495301" cy="142874"/>
            </a:xfrm>
            <a:custGeom>
              <a:avLst/>
              <a:gdLst>
                <a:gd name="connsiteX0" fmla="*/ 71437 w 495300"/>
                <a:gd name="connsiteY0" fmla="*/ 71438 h 142875"/>
                <a:gd name="connsiteX1" fmla="*/ 426720 w 495300"/>
                <a:gd name="connsiteY1" fmla="*/ 7143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300" h="142875">
                  <a:moveTo>
                    <a:pt x="71437" y="71438"/>
                  </a:moveTo>
                  <a:lnTo>
                    <a:pt x="426720" y="71438"/>
                  </a:lnTo>
                </a:path>
              </a:pathLst>
            </a:custGeom>
            <a:ln w="25400" cap="flat">
              <a:solidFill>
                <a:srgbClr val="D2472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TW" altLang="en-AU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5" name="橢圓​​ 4">
            <a:extLst>
              <a:ext uri="{FF2B5EF4-FFF2-40B4-BE49-F238E27FC236}">
                <a16:creationId xmlns:a16="http://schemas.microsoft.com/office/drawing/2014/main" id="{C851C4E8-1EC2-4782-B31A-6F082712F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604200" y="4518993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2</a:t>
            </a:r>
            <a:endParaRPr lang="zh-TW" altLang="en-US" b="1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6" name="橢圓​​ 5">
            <a:extLst>
              <a:ext uri="{FF2B5EF4-FFF2-40B4-BE49-F238E27FC236}">
                <a16:creationId xmlns:a16="http://schemas.microsoft.com/office/drawing/2014/main" id="{A4D3B53A-9E90-4B19-BA5D-E8F4971E2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604200" y="5357489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3</a:t>
            </a:r>
          </a:p>
        </p:txBody>
      </p:sp>
      <p:pic>
        <p:nvPicPr>
          <p:cNvPr id="12" name="圖片 11" descr="功能表選項的螢幕擷取畫面">
            <a:extLst>
              <a:ext uri="{FF2B5EF4-FFF2-40B4-BE49-F238E27FC236}">
                <a16:creationId xmlns:a16="http://schemas.microsoft.com/office/drawing/2014/main" id="{34285680-A638-4BD7-B2C9-C8766AB4E3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3" t="4746"/>
          <a:stretch/>
        </p:blipFill>
        <p:spPr>
          <a:xfrm>
            <a:off x="5203902" y="1486829"/>
            <a:ext cx="6383664" cy="210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39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E352C-7B1D-0D1F-490A-C3AA955C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3D Camera Market Growth Overview</a:t>
            </a:r>
            <a:endParaRPr lang="zh-TW" altLang="en-US" b="1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21912FBC-2F97-F114-5457-B71D4CD21A12}"/>
              </a:ext>
            </a:extLst>
          </p:cNvPr>
          <p:cNvGrpSpPr>
            <a:grpSpLocks noChangeAspect="1"/>
          </p:cNvGrpSpPr>
          <p:nvPr/>
        </p:nvGrpSpPr>
        <p:grpSpPr>
          <a:xfrm>
            <a:off x="928249" y="1417811"/>
            <a:ext cx="10011671" cy="4560790"/>
            <a:chOff x="604434" y="1428224"/>
            <a:chExt cx="8540928" cy="3890797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1E5FE5DB-8133-2386-A2BA-4D5F6E7EC3E5}"/>
                </a:ext>
              </a:extLst>
            </p:cNvPr>
            <p:cNvGrpSpPr/>
            <p:nvPr/>
          </p:nvGrpSpPr>
          <p:grpSpPr>
            <a:xfrm>
              <a:off x="604434" y="1428224"/>
              <a:ext cx="8540928" cy="3890797"/>
              <a:chOff x="1912209" y="885754"/>
              <a:chExt cx="8540928" cy="3890797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EA2F102D-0327-D770-AE7E-C4BF149C4B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582" r="705"/>
              <a:stretch/>
            </p:blipFill>
            <p:spPr>
              <a:xfrm>
                <a:off x="1912209" y="885754"/>
                <a:ext cx="6494866" cy="3747434"/>
              </a:xfrm>
              <a:prstGeom prst="rect">
                <a:avLst/>
              </a:prstGeom>
            </p:spPr>
          </p:pic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A581815-0980-830E-3BFD-E3654DFF0CD2}"/>
                  </a:ext>
                </a:extLst>
              </p:cNvPr>
              <p:cNvSpPr txBox="1"/>
              <p:nvPr/>
            </p:nvSpPr>
            <p:spPr>
              <a:xfrm>
                <a:off x="8393581" y="4099443"/>
                <a:ext cx="2059556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200" b="1" dirty="0">
                    <a:solidFill>
                      <a:schemeClr val="accent2"/>
                    </a:solidFill>
                    <a:hlinkClick r:id="rId3"/>
                  </a:rPr>
                  <a:t>https://market.us/report/3d-camera-market/</a:t>
                </a:r>
                <a:endParaRPr lang="en-US" altLang="zh-TW" sz="1200" b="1" dirty="0">
                  <a:solidFill>
                    <a:schemeClr val="accent2"/>
                  </a:solidFill>
                </a:endParaRPr>
              </a:p>
              <a:p>
                <a:endParaRPr lang="zh-TW" altLang="en-US" sz="1400" b="1" dirty="0">
                  <a:solidFill>
                    <a:schemeClr val="accent2"/>
                  </a:solidFill>
                </a:endParaRPr>
              </a:p>
            </p:txBody>
          </p:sp>
        </p:grp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A720A001-C280-655E-A115-CCACB1B55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300" y="1428224"/>
              <a:ext cx="1559231" cy="3245376"/>
            </a:xfrm>
            <a:prstGeom prst="rect">
              <a:avLst/>
            </a:prstGeom>
          </p:spPr>
        </p:pic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5AA4896-44B2-EAA0-72C1-6358FD61D5C7}"/>
              </a:ext>
            </a:extLst>
          </p:cNvPr>
          <p:cNvSpPr txBox="1"/>
          <p:nvPr/>
        </p:nvSpPr>
        <p:spPr>
          <a:xfrm>
            <a:off x="1154547" y="5978601"/>
            <a:ext cx="74959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400" b="1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3D cameras are designed to capture images and videos in three dimensions, providing depth perception for a more immersive visual experience.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C1C49B9-5A73-8E2C-CE67-CAB241EB9428}"/>
              </a:ext>
            </a:extLst>
          </p:cNvPr>
          <p:cNvSpPr/>
          <p:nvPr/>
        </p:nvSpPr>
        <p:spPr>
          <a:xfrm>
            <a:off x="6578600" y="4140200"/>
            <a:ext cx="495300" cy="673100"/>
          </a:xfrm>
          <a:prstGeom prst="rect">
            <a:avLst/>
          </a:prstGeom>
          <a:noFill/>
          <a:ln w="38100">
            <a:solidFill>
              <a:srgbClr val="427A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3CA6B8E-5419-9384-ED54-FC4CD3A0EB4C}"/>
              </a:ext>
            </a:extLst>
          </p:cNvPr>
          <p:cNvSpPr txBox="1"/>
          <p:nvPr/>
        </p:nvSpPr>
        <p:spPr>
          <a:xfrm>
            <a:off x="6318250" y="5083539"/>
            <a:ext cx="1238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427A86"/>
                </a:solidFill>
                <a:highlight>
                  <a:srgbClr val="FFFFFF"/>
                </a:highlight>
                <a:latin typeface="poppins" panose="00000500000000000000" pitchFamily="2" charset="0"/>
              </a:rPr>
              <a:t>CART </a:t>
            </a:r>
            <a:r>
              <a:rPr lang="en-US" altLang="zh-TW" sz="1200" b="1" dirty="0">
                <a:solidFill>
                  <a:srgbClr val="427A86"/>
                </a:solidFill>
                <a:highlight>
                  <a:srgbClr val="FFFFFF"/>
                </a:highlight>
                <a:latin typeface="poppins" panose="00000500000000000000" pitchFamily="2" charset="0"/>
              </a:rPr>
              <a:t>14.08%</a:t>
            </a:r>
            <a:r>
              <a:rPr lang="en-US" altLang="zh-TW" sz="1200" dirty="0">
                <a:solidFill>
                  <a:srgbClr val="427A86"/>
                </a:solidFill>
                <a:highlight>
                  <a:srgbClr val="FFFFFF"/>
                </a:highlight>
                <a:latin typeface="poppins" panose="00000500000000000000" pitchFamily="2" charset="0"/>
              </a:rPr>
              <a:t>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81039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5EE622-B204-4BAA-A73B-2ED70B23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cs typeface="Segoe UI Light" panose="020B0502040204020203" pitchFamily="34" charset="0"/>
              </a:rPr>
              <a:t>您有自己的 </a:t>
            </a:r>
            <a:r>
              <a:rPr lang="en-US" altLang="zh-TW" dirty="0">
                <a:solidFill>
                  <a:srgbClr val="E7E6E6">
                    <a:lumMod val="25000"/>
                  </a:srgbClr>
                </a:solidFill>
                <a:cs typeface="Segoe UI Light" panose="020B0502040204020203" pitchFamily="34" charset="0"/>
              </a:rPr>
              <a:t>3D 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cs typeface="Segoe UI Light" panose="020B0502040204020203" pitchFamily="34" charset="0"/>
              </a:rPr>
              <a:t>模型嗎？您可以匯入！</a:t>
            </a:r>
            <a:endParaRPr lang="zh-TW" altLang="en-US" dirty="0"/>
          </a:p>
        </p:txBody>
      </p:sp>
      <p:sp>
        <p:nvSpPr>
          <p:cNvPr id="6" name="內容版面配置區 7" descr="PowerPoint 可讓您匯入各種熱門的 3D 模型格式。&#10;無論您的工作流程是否在 PowerPoint 中，您都應該能夠找到適合的解決方案，讓您的 3D 模型可以隨時隨地在任何裝置存取並向任何人展示 (只要幾個快速修改)">
            <a:extLst>
              <a:ext uri="{FF2B5EF4-FFF2-40B4-BE49-F238E27FC236}">
                <a16:creationId xmlns:a16="http://schemas.microsoft.com/office/drawing/2014/main" id="{9908A373-FC7C-4282-8736-3682F263411C}"/>
              </a:ext>
            </a:extLst>
          </p:cNvPr>
          <p:cNvSpPr txBox="1">
            <a:spLocks/>
          </p:cNvSpPr>
          <p:nvPr/>
        </p:nvSpPr>
        <p:spPr>
          <a:xfrm>
            <a:off x="533459" y="1485933"/>
            <a:ext cx="4321175" cy="191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altLang="zh-TW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PowerPoint </a:t>
            </a:r>
            <a:r>
              <a:rPr lang="zh-TW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可讓您匯入各種熱門的 </a:t>
            </a:r>
            <a:r>
              <a:rPr lang="en-US" altLang="zh-TW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3D </a:t>
            </a:r>
            <a:r>
              <a:rPr lang="zh-TW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模型格式。 </a:t>
            </a:r>
          </a:p>
          <a:p>
            <a:pPr marL="0" indent="0" rtl="0">
              <a:lnSpc>
                <a:spcPts val="1800"/>
              </a:lnSpc>
              <a:spcAft>
                <a:spcPts val="600"/>
              </a:spcAft>
              <a:buNone/>
            </a:pPr>
            <a:r>
              <a:rPr lang="zh-TW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無論您的工作流程是否在 </a:t>
            </a:r>
            <a:r>
              <a:rPr lang="en-US" altLang="zh-TW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PowerPoint </a:t>
            </a:r>
            <a:r>
              <a:rPr lang="zh-TW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中，您都應該能夠找到適合的解決方案，讓您的 </a:t>
            </a:r>
            <a:r>
              <a:rPr lang="en-US" altLang="zh-TW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3D </a:t>
            </a:r>
            <a:r>
              <a:rPr lang="zh-TW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模型可以隨時隨地在任何裝置存取並向任何人展示 </a:t>
            </a:r>
            <a:r>
              <a:rPr lang="en-US" altLang="zh-TW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(</a:t>
            </a:r>
            <a:r>
              <a:rPr lang="zh-TW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只要幾個快速修改</a:t>
            </a:r>
            <a:r>
              <a:rPr lang="en-US" altLang="zh-TW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)</a:t>
            </a:r>
            <a:endParaRPr lang="zh-TW" altLang="en-US" sz="1200">
              <a:solidFill>
                <a:prstClr val="black">
                  <a:lumMod val="75000"/>
                  <a:lumOff val="2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11" name="指示">
            <a:extLst>
              <a:ext uri="{FF2B5EF4-FFF2-40B4-BE49-F238E27FC236}">
                <a16:creationId xmlns:a16="http://schemas.microsoft.com/office/drawing/2014/main" id="{1AF2FBBE-B7D3-452C-9253-F7C472312B69}"/>
              </a:ext>
            </a:extLst>
          </p:cNvPr>
          <p:cNvSpPr txBox="1">
            <a:spLocks/>
          </p:cNvSpPr>
          <p:nvPr/>
        </p:nvSpPr>
        <p:spPr>
          <a:xfrm>
            <a:off x="474516" y="3651363"/>
            <a:ext cx="2175299" cy="299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若要插入 </a:t>
            </a:r>
            <a:r>
              <a:rPr lang="en-US" altLang="zh-TW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3D </a:t>
            </a:r>
            <a:r>
              <a:rPr lang="zh-TW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模型：</a:t>
            </a:r>
          </a:p>
        </p:txBody>
      </p:sp>
      <p:sp>
        <p:nvSpPr>
          <p:cNvPr id="9" name="數字 1​" descr="數字 1​">
            <a:extLst>
              <a:ext uri="{FF2B5EF4-FFF2-40B4-BE49-F238E27FC236}">
                <a16:creationId xmlns:a16="http://schemas.microsoft.com/office/drawing/2014/main" id="{60C7D78B-18F1-458F-AF3B-1293CFF9F517}"/>
              </a:ext>
            </a:extLst>
          </p:cNvPr>
          <p:cNvSpPr/>
          <p:nvPr/>
        </p:nvSpPr>
        <p:spPr bwMode="blackWhite">
          <a:xfrm>
            <a:off x="546159" y="4067641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1</a:t>
            </a:r>
            <a:endParaRPr lang="zh-TW" altLang="en-US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10" name="步驟 1">
            <a:extLst>
              <a:ext uri="{FF2B5EF4-FFF2-40B4-BE49-F238E27FC236}">
                <a16:creationId xmlns:a16="http://schemas.microsoft.com/office/drawing/2014/main" id="{42184CEA-CF4E-4D47-96E0-8F669A14DC71}"/>
              </a:ext>
            </a:extLst>
          </p:cNvPr>
          <p:cNvSpPr txBox="1">
            <a:spLocks/>
          </p:cNvSpPr>
          <p:nvPr/>
        </p:nvSpPr>
        <p:spPr>
          <a:xfrm>
            <a:off x="999477" y="4097315"/>
            <a:ext cx="3671989" cy="1214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0"/>
              </a:spcAft>
              <a:buNone/>
              <a:defRPr/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移至</a:t>
            </a:r>
            <a:r>
              <a:rPr lang="zh-TW" altLang="en-US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 </a:t>
            </a:r>
            <a:r>
              <a:rPr lang="en-US" alt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插入</a:t>
            </a:r>
            <a:r>
              <a:rPr lang="en-US" alt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&gt; </a:t>
            </a:r>
            <a:r>
              <a:rPr lang="en-US" alt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從檔案插入 </a:t>
            </a:r>
            <a:r>
              <a:rPr lang="en-US" alt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3D 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模型</a:t>
            </a:r>
            <a:r>
              <a:rPr lang="en-US" alt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…]</a:t>
            </a:r>
            <a:endParaRPr lang="zh-TW" altLang="en-US" b="1" dirty="0">
              <a:solidFill>
                <a:prstClr val="black">
                  <a:lumMod val="75000"/>
                  <a:lumOff val="2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  <a:p>
            <a:pPr marL="0" lvl="0" indent="0" rtl="0">
              <a:spcAft>
                <a:spcPts val="0"/>
              </a:spcAft>
              <a:buNone/>
              <a:defRPr/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這會開啟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插入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3D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模型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視窗，您可以在電腦、網路或雲端磁碟機搜尋任何已儲存的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3D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模型。</a:t>
            </a:r>
            <a:b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</a:b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7" name="數字 2​​" descr="數字 2​​">
            <a:extLst>
              <a:ext uri="{FF2B5EF4-FFF2-40B4-BE49-F238E27FC236}">
                <a16:creationId xmlns:a16="http://schemas.microsoft.com/office/drawing/2014/main" id="{95D049CF-C399-43F8-9E11-8273E7ED2B3D}"/>
              </a:ext>
            </a:extLst>
          </p:cNvPr>
          <p:cNvSpPr/>
          <p:nvPr/>
        </p:nvSpPr>
        <p:spPr bwMode="blackWhite">
          <a:xfrm>
            <a:off x="4820987" y="4067641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2</a:t>
            </a:r>
            <a:endParaRPr lang="zh-TW" altLang="en-US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 Semibold" panose="020B0702040204020203" pitchFamily="34" charset="0"/>
            </a:endParaRPr>
          </a:p>
        </p:txBody>
      </p:sp>
      <p:grpSp>
        <p:nvGrpSpPr>
          <p:cNvPr id="17" name="群組 16" descr="功能表選項的螢幕擷取畫面">
            <a:extLst>
              <a:ext uri="{FF2B5EF4-FFF2-40B4-BE49-F238E27FC236}">
                <a16:creationId xmlns:a16="http://schemas.microsoft.com/office/drawing/2014/main" id="{53919CC3-3EF3-409A-B4EF-D88539BFE0CB}"/>
              </a:ext>
            </a:extLst>
          </p:cNvPr>
          <p:cNvGrpSpPr/>
          <p:nvPr/>
        </p:nvGrpSpPr>
        <p:grpSpPr>
          <a:xfrm>
            <a:off x="5268629" y="1354086"/>
            <a:ext cx="6393944" cy="3075813"/>
            <a:chOff x="5268629" y="1354086"/>
            <a:chExt cx="6393944" cy="307581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E41D473-73BD-403B-8CC7-EDE9320AD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38675" y="1518115"/>
              <a:ext cx="5721170" cy="186646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38100" dir="135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AU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0747CAC-F3CB-4212-A786-9FB8FC4E1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68629" y="2868230"/>
              <a:ext cx="6318174" cy="640080"/>
            </a:xfrm>
            <a:prstGeom prst="rect">
              <a:avLst/>
            </a:prstGeom>
            <a:gradFill flip="none" rotWithShape="1">
              <a:gsLst>
                <a:gs pos="0">
                  <a:srgbClr val="F5F5F5">
                    <a:alpha val="0"/>
                  </a:srgbClr>
                </a:gs>
                <a:gs pos="100000">
                  <a:srgbClr val="F5F5F5"/>
                </a:gs>
                <a:gs pos="43000">
                  <a:srgbClr val="F5F5F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AU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5" name="[插入] 索引標籤" descr="PowerPoint [插入] 索引標籤，包含開啟 [3D 模型] 按鈕功能表，並選取 [從檔案] 選項的螢幕擷取畫面。[另存新檔] 視窗已選取 [所有 3D 模型] 選項。">
              <a:extLst>
                <a:ext uri="{FF2B5EF4-FFF2-40B4-BE49-F238E27FC236}">
                  <a16:creationId xmlns:a16="http://schemas.microsoft.com/office/drawing/2014/main" id="{424B1EB4-F31C-4594-8AF7-78D76E32C28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638675" y="1511298"/>
              <a:ext cx="5751661" cy="2852545"/>
            </a:xfrm>
            <a:prstGeom prst="rect">
              <a:avLst/>
            </a:prstGeom>
          </p:spPr>
        </p:pic>
        <p:sp>
          <p:nvSpPr>
            <p:cNvPr id="13" name="橢圓​​ 12" hidden="1">
              <a:extLst>
                <a:ext uri="{FF2B5EF4-FFF2-40B4-BE49-F238E27FC236}">
                  <a16:creationId xmlns:a16="http://schemas.microsoft.com/office/drawing/2014/main" id="{7E5E67BD-7A9A-4F78-A092-09BD18525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8893994" y="2152821"/>
              <a:ext cx="1498544" cy="1498542"/>
            </a:xfrm>
            <a:prstGeom prst="ellipse">
              <a:avLst/>
            </a:prstGeom>
            <a:noFill/>
            <a:ln w="101600">
              <a:solidFill>
                <a:schemeClr val="tx1">
                  <a:alpha val="2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AU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14" name="圖片 13" hidden="1">
              <a:extLst>
                <a:ext uri="{FF2B5EF4-FFF2-40B4-BE49-F238E27FC236}">
                  <a16:creationId xmlns:a16="http://schemas.microsoft.com/office/drawing/2014/main" id="{0AB45D60-ED4A-46EC-AD0C-17D488072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56278" y="2215103"/>
              <a:ext cx="1373977" cy="1373977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/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A5D818A-6772-4140-9BA1-3E5C4AC8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0">
              <a:off x="10147966" y="1709023"/>
              <a:ext cx="1604704" cy="894830"/>
            </a:xfrm>
            <a:prstGeom prst="rect">
              <a:avLst/>
            </a:prstGeom>
            <a:gradFill flip="none" rotWithShape="1">
              <a:gsLst>
                <a:gs pos="0">
                  <a:srgbClr val="F5F5F5">
                    <a:alpha val="0"/>
                  </a:srgbClr>
                </a:gs>
                <a:gs pos="100000">
                  <a:srgbClr val="F5F5F5"/>
                </a:gs>
                <a:gs pos="58000">
                  <a:srgbClr val="F5F5F5">
                    <a:alpha val="86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AU" b="1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16" name="圖片 15" hidden="1">
              <a:extLst>
                <a:ext uri="{FF2B5EF4-FFF2-40B4-BE49-F238E27FC236}">
                  <a16:creationId xmlns:a16="http://schemas.microsoft.com/office/drawing/2014/main" id="{9B393259-4463-453C-AAC3-C1FCC92B3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002" y="2925137"/>
              <a:ext cx="2628571" cy="1504762"/>
            </a:xfrm>
            <a:prstGeom prst="rect">
              <a:avLst/>
            </a:prstGeom>
          </p:spPr>
        </p:pic>
      </p:grpSp>
      <p:sp>
        <p:nvSpPr>
          <p:cNvPr id="8" name="步驟 2" descr="選取檔案，然後按一下 [插入]，以插入 3D 模型。&#10;3D 模型便會置於您的 PowerPoint 投影片">
            <a:extLst>
              <a:ext uri="{FF2B5EF4-FFF2-40B4-BE49-F238E27FC236}">
                <a16:creationId xmlns:a16="http://schemas.microsoft.com/office/drawing/2014/main" id="{6505E4CF-C408-4CF2-86B6-BD142EBF6F92}"/>
              </a:ext>
            </a:extLst>
          </p:cNvPr>
          <p:cNvSpPr txBox="1">
            <a:spLocks/>
          </p:cNvSpPr>
          <p:nvPr/>
        </p:nvSpPr>
        <p:spPr>
          <a:xfrm>
            <a:off x="5274554" y="4097315"/>
            <a:ext cx="3671989" cy="1214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0"/>
              </a:spcAft>
              <a:buNone/>
              <a:defRPr/>
            </a:pP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選取檔案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，然後按一下 </a:t>
            </a:r>
            <a:r>
              <a:rPr lang="en-US" alt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插入</a:t>
            </a:r>
            <a:r>
              <a:rPr lang="en-US" alt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來插入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3D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模型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。</a:t>
            </a:r>
          </a:p>
          <a:p>
            <a:pPr marL="0" indent="0" rtl="0">
              <a:spcAft>
                <a:spcPts val="0"/>
              </a:spcAft>
              <a:buNone/>
              <a:defRPr/>
            </a:pP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3D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模型便會置於您的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PowerPoint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投影片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65633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3ED516-A0B4-4D09-B6A3-A788188B6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兩個放置及旋轉 </a:t>
            </a:r>
            <a:r>
              <a:rPr lang="en-US" altLang="zh-TW" dirty="0"/>
              <a:t>3D </a:t>
            </a:r>
            <a:r>
              <a:rPr lang="zh-TW" altLang="en-US" dirty="0"/>
              <a:t>模型的方法</a:t>
            </a:r>
          </a:p>
        </p:txBody>
      </p:sp>
      <p:sp>
        <p:nvSpPr>
          <p:cNvPr id="11" name="內容版面配置區 17" descr="請用右邊的鸚鵡試試：">
            <a:extLst>
              <a:ext uri="{FF2B5EF4-FFF2-40B4-BE49-F238E27FC236}">
                <a16:creationId xmlns:a16="http://schemas.microsoft.com/office/drawing/2014/main" id="{AF2B300A-3A97-40E0-AA9A-37A944B1DAF8}"/>
              </a:ext>
            </a:extLst>
          </p:cNvPr>
          <p:cNvSpPr txBox="1">
            <a:spLocks/>
          </p:cNvSpPr>
          <p:nvPr/>
        </p:nvSpPr>
        <p:spPr>
          <a:xfrm>
            <a:off x="630366" y="1431342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請用右邊的鸚鵡試試：</a:t>
            </a:r>
          </a:p>
        </p:txBody>
      </p:sp>
      <p:sp>
        <p:nvSpPr>
          <p:cNvPr id="12" name="數字 1​" descr="方法 1">
            <a:extLst>
              <a:ext uri="{FF2B5EF4-FFF2-40B4-BE49-F238E27FC236}">
                <a16:creationId xmlns:a16="http://schemas.microsoft.com/office/drawing/2014/main" id="{56816014-A74F-4DCC-B3EB-C797CAF4E802}"/>
              </a:ext>
            </a:extLst>
          </p:cNvPr>
          <p:cNvSpPr/>
          <p:nvPr/>
        </p:nvSpPr>
        <p:spPr bwMode="blackWhite">
          <a:xfrm>
            <a:off x="630366" y="1917997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13" name="步驟 1 文字" descr="按一下您的 3D 模型：按住 3D 控制以向上、下、左和右旋轉或傾斜 3D 模型。">
            <a:extLst>
              <a:ext uri="{FF2B5EF4-FFF2-40B4-BE49-F238E27FC236}">
                <a16:creationId xmlns:a16="http://schemas.microsoft.com/office/drawing/2014/main" id="{5294FC26-E2BF-454F-B123-404EA194A3E3}"/>
              </a:ext>
            </a:extLst>
          </p:cNvPr>
          <p:cNvSpPr txBox="1">
            <a:spLocks/>
          </p:cNvSpPr>
          <p:nvPr/>
        </p:nvSpPr>
        <p:spPr>
          <a:xfrm>
            <a:off x="1066038" y="1958189"/>
            <a:ext cx="2613067" cy="1186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按一下您的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3D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模型：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按住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3D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控制以向上、下、左和右旋轉或傾斜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3D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模型。</a:t>
            </a:r>
          </a:p>
        </p:txBody>
      </p:sp>
      <p:grpSp>
        <p:nvGrpSpPr>
          <p:cNvPr id="36" name="3D 控制影像群組" descr="3D 控制的特寫">
            <a:extLst>
              <a:ext uri="{FF2B5EF4-FFF2-40B4-BE49-F238E27FC236}">
                <a16:creationId xmlns:a16="http://schemas.microsoft.com/office/drawing/2014/main" id="{25679F3D-7EC6-46A6-BC22-525E813580BB}"/>
              </a:ext>
            </a:extLst>
          </p:cNvPr>
          <p:cNvGrpSpPr/>
          <p:nvPr/>
        </p:nvGrpSpPr>
        <p:grpSpPr>
          <a:xfrm>
            <a:off x="3704939" y="1697308"/>
            <a:ext cx="2454520" cy="1689408"/>
            <a:chOff x="3704939" y="1697308"/>
            <a:chExt cx="2454520" cy="168940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8F80BCD5-FD01-46B5-B455-200FE0512D5D}"/>
                </a:ext>
              </a:extLst>
            </p:cNvPr>
            <p:cNvGrpSpPr/>
            <p:nvPr/>
          </p:nvGrpSpPr>
          <p:grpSpPr>
            <a:xfrm>
              <a:off x="3704939" y="1697308"/>
              <a:ext cx="2454520" cy="1689408"/>
              <a:chOff x="3712735" y="1697308"/>
              <a:chExt cx="2454520" cy="1689408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83BEC2FA-40A3-4712-AFFA-9D14591AC1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8188"/>
              <a:stretch/>
            </p:blipFill>
            <p:spPr>
              <a:xfrm>
                <a:off x="4619010" y="1838716"/>
                <a:ext cx="1548245" cy="1548000"/>
              </a:xfrm>
              <a:prstGeom prst="ellipse">
                <a:avLst/>
              </a:prstGeom>
              <a:solidFill>
                <a:srgbClr val="F5F5F5"/>
              </a:solidFill>
              <a:ln w="25400">
                <a:solidFill>
                  <a:schemeClr val="bg1"/>
                </a:solidFill>
              </a:ln>
              <a:effectLst>
                <a:outerShdw blurRad="190500" dist="38100" dir="13500000" algn="br" rotWithShape="0">
                  <a:prstClr val="black">
                    <a:alpha val="15000"/>
                  </a:prstClr>
                </a:outerShdw>
              </a:effectLst>
            </p:spPr>
          </p:pic>
          <p:grpSp>
            <p:nvGrpSpPr>
              <p:cNvPr id="19" name="群組 18">
                <a:extLst>
                  <a:ext uri="{FF2B5EF4-FFF2-40B4-BE49-F238E27FC236}">
                    <a16:creationId xmlns:a16="http://schemas.microsoft.com/office/drawing/2014/main" id="{C52F9595-6E5D-47EA-8164-ED5193FFED79}"/>
                  </a:ext>
                </a:extLst>
              </p:cNvPr>
              <p:cNvGrpSpPr/>
              <p:nvPr/>
            </p:nvGrpSpPr>
            <p:grpSpPr>
              <a:xfrm>
                <a:off x="3712735" y="1697308"/>
                <a:ext cx="1265464" cy="1318408"/>
                <a:chOff x="3712735" y="1697308"/>
                <a:chExt cx="1265464" cy="1318408"/>
              </a:xfrm>
            </p:grpSpPr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6148F9CD-D431-4BD4-853D-9C8B9B7C0AD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 txBox="1"/>
                <p:nvPr/>
              </p:nvSpPr>
              <p:spPr>
                <a:xfrm>
                  <a:off x="3712735" y="2754106"/>
                  <a:ext cx="68961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rtl="0"/>
                  <a:r>
                    <a:rPr lang="en-US" altLang="zh-TW" sz="11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  <a:cs typeface="Segoe UI Semibold" panose="020B0702040204020203" pitchFamily="34" charset="0"/>
                    </a:rPr>
                    <a:t>3D </a:t>
                  </a:r>
                  <a:r>
                    <a:rPr lang="zh-TW" altLang="en-US" sz="11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  <a:cs typeface="Segoe UI Semibold" panose="020B0702040204020203" pitchFamily="34" charset="0"/>
                    </a:rPr>
                    <a:t>控制</a:t>
                  </a:r>
                </a:p>
              </p:txBody>
            </p:sp>
            <p:grpSp>
              <p:nvGrpSpPr>
                <p:cNvPr id="21" name="群組 20">
                  <a:extLst>
                    <a:ext uri="{FF2B5EF4-FFF2-40B4-BE49-F238E27FC236}">
                      <a16:creationId xmlns:a16="http://schemas.microsoft.com/office/drawing/2014/main" id="{F14880AB-65DA-416A-B5B2-51D9F346B20F}"/>
                    </a:ext>
                  </a:extLst>
                </p:cNvPr>
                <p:cNvGrpSpPr/>
                <p:nvPr/>
              </p:nvGrpSpPr>
              <p:grpSpPr>
                <a:xfrm>
                  <a:off x="3988016" y="1697308"/>
                  <a:ext cx="990183" cy="990182"/>
                  <a:chOff x="3913220" y="1693155"/>
                  <a:chExt cx="871067" cy="871066"/>
                </a:xfrm>
              </p:grpSpPr>
              <p:grpSp>
                <p:nvGrpSpPr>
                  <p:cNvPr id="22" name="群組 21">
                    <a:extLst>
                      <a:ext uri="{FF2B5EF4-FFF2-40B4-BE49-F238E27FC236}">
                        <a16:creationId xmlns:a16="http://schemas.microsoft.com/office/drawing/2014/main" id="{E84E379F-3B8E-4B61-9F07-8607534910CB}"/>
                      </a:ext>
                    </a:extLst>
                  </p:cNvPr>
                  <p:cNvGrpSpPr/>
                  <p:nvPr/>
                </p:nvGrpSpPr>
                <p:grpSpPr>
                  <a:xfrm>
                    <a:off x="3913220" y="1693155"/>
                    <a:ext cx="871067" cy="871066"/>
                    <a:chOff x="4167658" y="3457039"/>
                    <a:chExt cx="1498544" cy="1498542"/>
                  </a:xfrm>
                </p:grpSpPr>
                <p:sp>
                  <p:nvSpPr>
                    <p:cNvPr id="28" name="橢圓​​ 27">
                      <a:extLst>
                        <a:ext uri="{FF2B5EF4-FFF2-40B4-BE49-F238E27FC236}">
                          <a16:creationId xmlns:a16="http://schemas.microsoft.com/office/drawing/2014/main" id="{B4D8FF61-B8D7-4F52-8165-C133E2DF0E1F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4167658" y="3457039"/>
                      <a:ext cx="1498544" cy="1498542"/>
                    </a:xfrm>
                    <a:prstGeom prst="ellipse">
                      <a:avLst/>
                    </a:prstGeom>
                    <a:noFill/>
                    <a:ln w="101600">
                      <a:solidFill>
                        <a:schemeClr val="tx1">
                          <a:alpha val="2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rtl="0"/>
                      <a:endParaRPr lang="zh-TW" altLang="en-AU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p:txBody>
                </p:sp>
                <p:sp>
                  <p:nvSpPr>
                    <p:cNvPr id="29" name="橢圓​​ 28">
                      <a:extLst>
                        <a:ext uri="{FF2B5EF4-FFF2-40B4-BE49-F238E27FC236}">
                          <a16:creationId xmlns:a16="http://schemas.microsoft.com/office/drawing/2014/main" id="{7E154C01-63E9-445A-ACB8-73C090B982B6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4229941" y="3519320"/>
                      <a:ext cx="1373977" cy="1373977"/>
                    </a:xfrm>
                    <a:prstGeom prst="ellipse">
                      <a:avLst/>
                    </a:prstGeom>
                    <a:solidFill>
                      <a:srgbClr val="F5F5F5"/>
                    </a:solidFill>
                    <a:ln w="2540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rtl="0"/>
                      <a:endParaRPr lang="zh-TW" altLang="en-AU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p:txBody>
                </p:sp>
              </p:grpSp>
              <p:grpSp>
                <p:nvGrpSpPr>
                  <p:cNvPr id="23" name="群組 22">
                    <a:extLst>
                      <a:ext uri="{FF2B5EF4-FFF2-40B4-BE49-F238E27FC236}">
                        <a16:creationId xmlns:a16="http://schemas.microsoft.com/office/drawing/2014/main" id="{1B35E89F-DBBF-47E6-BE9A-5FCC6F58A71B}"/>
                      </a:ext>
                    </a:extLst>
                  </p:cNvPr>
                  <p:cNvGrpSpPr/>
                  <p:nvPr/>
                </p:nvGrpSpPr>
                <p:grpSpPr>
                  <a:xfrm>
                    <a:off x="4019306" y="1818782"/>
                    <a:ext cx="619815" cy="619812"/>
                    <a:chOff x="5395605" y="2945201"/>
                    <a:chExt cx="507759" cy="507758"/>
                  </a:xfrm>
                </p:grpSpPr>
                <p:grpSp>
                  <p:nvGrpSpPr>
                    <p:cNvPr id="24" name="群組 23">
                      <a:extLst>
                        <a:ext uri="{FF2B5EF4-FFF2-40B4-BE49-F238E27FC236}">
                          <a16:creationId xmlns:a16="http://schemas.microsoft.com/office/drawing/2014/main" id="{BDCC4146-8BD7-4D40-8AAF-AB0442D8FD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95606" y="2945201"/>
                      <a:ext cx="507758" cy="507758"/>
                      <a:chOff x="5395606" y="2945201"/>
                      <a:chExt cx="507758" cy="507758"/>
                    </a:xfrm>
                  </p:grpSpPr>
                  <p:sp>
                    <p:nvSpPr>
                      <p:cNvPr id="26" name="弧形 25">
                        <a:extLst>
                          <a:ext uri="{FF2B5EF4-FFF2-40B4-BE49-F238E27FC236}">
                            <a16:creationId xmlns:a16="http://schemas.microsoft.com/office/drawing/2014/main" id="{D59381D8-E994-4774-9CF7-CB42807E4307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5555024" y="2942077"/>
                        <a:ext cx="188922" cy="507758"/>
                      </a:xfrm>
                      <a:prstGeom prst="arc">
                        <a:avLst>
                          <a:gd name="adj1" fmla="val 4576378"/>
                          <a:gd name="adj2" fmla="val 11059966"/>
                        </a:avLst>
                      </a:prstGeom>
                      <a:noFill/>
                      <a:ln w="25400" cap="rnd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w="sm" len="med"/>
                        <a:tailEnd type="triangle" w="lg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rtl="0"/>
                        <a:endParaRPr lang="zh-TW" altLang="en-AU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endParaRPr>
                      </a:p>
                    </p:txBody>
                  </p:sp>
                  <p:sp>
                    <p:nvSpPr>
                      <p:cNvPr id="27" name="弧形 26">
                        <a:extLst>
                          <a:ext uri="{FF2B5EF4-FFF2-40B4-BE49-F238E27FC236}">
                            <a16:creationId xmlns:a16="http://schemas.microsoft.com/office/drawing/2014/main" id="{DD1E383E-1872-46A3-B64F-66B724D4FFC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572149" y="2945201"/>
                        <a:ext cx="174922" cy="507758"/>
                      </a:xfrm>
                      <a:prstGeom prst="arc">
                        <a:avLst>
                          <a:gd name="adj1" fmla="val 15117050"/>
                          <a:gd name="adj2" fmla="val 11084764"/>
                        </a:avLst>
                      </a:prstGeom>
                      <a:noFill/>
                      <a:ln w="25400" cap="rnd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w="sm" len="med"/>
                        <a:tailEnd type="triangle" w="lg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rtl="0"/>
                        <a:endParaRPr lang="zh-TW" altLang="en-AU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endParaRPr>
                      </a:p>
                    </p:txBody>
                  </p:sp>
                </p:grpSp>
                <p:sp>
                  <p:nvSpPr>
                    <p:cNvPr id="25" name="弧形 24">
                      <a:extLst>
                        <a:ext uri="{FF2B5EF4-FFF2-40B4-BE49-F238E27FC236}">
                          <a16:creationId xmlns:a16="http://schemas.microsoft.com/office/drawing/2014/main" id="{61B6451C-C849-48BC-956E-787738452619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555023" y="2942077"/>
                      <a:ext cx="188922" cy="507758"/>
                    </a:xfrm>
                    <a:prstGeom prst="arc">
                      <a:avLst>
                        <a:gd name="adj1" fmla="val 14242202"/>
                        <a:gd name="adj2" fmla="val 102366"/>
                      </a:avLst>
                    </a:prstGeom>
                    <a:noFill/>
                    <a:ln w="25400" cap="rnd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sm" len="med"/>
                      <a:tailEnd type="none" w="lg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rtl="0"/>
                      <a:endParaRPr lang="zh-TW" altLang="en-AU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p:txBody>
                </p:sp>
              </p:grpSp>
            </p:grp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5BCDFCC-1BC5-4193-A4C8-4E0EBED82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173490" y="2375249"/>
              <a:ext cx="419066" cy="419064"/>
              <a:chOff x="4602515" y="3455520"/>
              <a:chExt cx="419066" cy="419064"/>
            </a:xfrm>
          </p:grpSpPr>
          <p:sp>
            <p:nvSpPr>
              <p:cNvPr id="5" name="橢圓​​ 4">
                <a:extLst>
                  <a:ext uri="{FF2B5EF4-FFF2-40B4-BE49-F238E27FC236}">
                    <a16:creationId xmlns:a16="http://schemas.microsoft.com/office/drawing/2014/main" id="{BC49980F-0EF9-4E74-9963-9E42208581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02515" y="3455520"/>
                <a:ext cx="419066" cy="419064"/>
              </a:xfrm>
              <a:prstGeom prst="ellipse">
                <a:avLst/>
              </a:prstGeom>
              <a:solidFill>
                <a:srgbClr val="F5F5F5">
                  <a:alpha val="75000"/>
                </a:srgbClr>
              </a:solidFill>
              <a:ln w="15875" cap="rnd">
                <a:solidFill>
                  <a:srgbClr val="828E7D"/>
                </a:solidFill>
                <a:prstDash val="solid"/>
                <a:round/>
                <a:headEnd w="sm" len="med"/>
                <a:tailEnd w="med" len="sm"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AU" dirty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D387E48A-D075-4259-8312-1CEA680849F7}"/>
                  </a:ext>
                </a:extLst>
              </p:cNvPr>
              <p:cNvGrpSpPr/>
              <p:nvPr/>
            </p:nvGrpSpPr>
            <p:grpSpPr>
              <a:xfrm>
                <a:off x="4644218" y="3502269"/>
                <a:ext cx="330574" cy="330572"/>
                <a:chOff x="5395606" y="2945201"/>
                <a:chExt cx="507758" cy="507758"/>
              </a:xfrm>
            </p:grpSpPr>
            <p:grpSp>
              <p:nvGrpSpPr>
                <p:cNvPr id="7" name="群組 6">
                  <a:extLst>
                    <a:ext uri="{FF2B5EF4-FFF2-40B4-BE49-F238E27FC236}">
                      <a16:creationId xmlns:a16="http://schemas.microsoft.com/office/drawing/2014/main" id="{881DDF7C-2E66-4389-BF5B-00985205CE47}"/>
                    </a:ext>
                  </a:extLst>
                </p:cNvPr>
                <p:cNvGrpSpPr/>
                <p:nvPr/>
              </p:nvGrpSpPr>
              <p:grpSpPr>
                <a:xfrm>
                  <a:off x="5395606" y="2945201"/>
                  <a:ext cx="507758" cy="507758"/>
                  <a:chOff x="5395606" y="2945201"/>
                  <a:chExt cx="507758" cy="507758"/>
                </a:xfrm>
              </p:grpSpPr>
              <p:sp>
                <p:nvSpPr>
                  <p:cNvPr id="9" name="弧形 8">
                    <a:extLst>
                      <a:ext uri="{FF2B5EF4-FFF2-40B4-BE49-F238E27FC236}">
                        <a16:creationId xmlns:a16="http://schemas.microsoft.com/office/drawing/2014/main" id="{E5916305-18E9-46F7-943B-91FED303D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555024" y="2942077"/>
                    <a:ext cx="188922" cy="507758"/>
                  </a:xfrm>
                  <a:prstGeom prst="arc">
                    <a:avLst>
                      <a:gd name="adj1" fmla="val 4576378"/>
                      <a:gd name="adj2" fmla="val 11059966"/>
                    </a:avLst>
                  </a:prstGeom>
                  <a:noFill/>
                  <a:ln w="15875" cap="rnd">
                    <a:solidFill>
                      <a:srgbClr val="828E7D"/>
                    </a:solidFill>
                    <a:prstDash val="solid"/>
                    <a:round/>
                    <a:headEnd w="sm" len="med"/>
                    <a:tailEnd type="triangle" w="med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AU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0" name="弧形 9">
                    <a:extLst>
                      <a:ext uri="{FF2B5EF4-FFF2-40B4-BE49-F238E27FC236}">
                        <a16:creationId xmlns:a16="http://schemas.microsoft.com/office/drawing/2014/main" id="{0C4CD625-BAFF-46A5-B121-C01C7CD8852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72149" y="2945201"/>
                    <a:ext cx="174922" cy="507758"/>
                  </a:xfrm>
                  <a:prstGeom prst="arc">
                    <a:avLst>
                      <a:gd name="adj1" fmla="val 15117050"/>
                      <a:gd name="adj2" fmla="val 11084764"/>
                    </a:avLst>
                  </a:prstGeom>
                  <a:noFill/>
                  <a:ln w="15875" cap="rnd">
                    <a:solidFill>
                      <a:srgbClr val="828E7D"/>
                    </a:solidFill>
                    <a:prstDash val="solid"/>
                    <a:round/>
                    <a:headEnd w="sm" len="med"/>
                    <a:tailEnd type="triangle" w="med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AU" dirty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sp>
              <p:nvSpPr>
                <p:cNvPr id="8" name="弧形 7">
                  <a:extLst>
                    <a:ext uri="{FF2B5EF4-FFF2-40B4-BE49-F238E27FC236}">
                      <a16:creationId xmlns:a16="http://schemas.microsoft.com/office/drawing/2014/main" id="{631CB06C-E0F2-4FA3-832F-5AF317894D4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 rot="16200000">
                  <a:off x="5555024" y="2942077"/>
                  <a:ext cx="188922" cy="507758"/>
                </a:xfrm>
                <a:prstGeom prst="arc">
                  <a:avLst>
                    <a:gd name="adj1" fmla="val 14242202"/>
                    <a:gd name="adj2" fmla="val 102366"/>
                  </a:avLst>
                </a:prstGeom>
                <a:noFill/>
                <a:ln w="15875" cap="rnd">
                  <a:solidFill>
                    <a:srgbClr val="828E7D"/>
                  </a:solidFill>
                  <a:prstDash val="solid"/>
                  <a:round/>
                  <a:headEnd w="sm" len="med"/>
                  <a:tailEnd type="none" w="med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AU" dirty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</p:grpSp>
      <p:sp>
        <p:nvSpPr>
          <p:cNvPr id="14" name="步驟 2 數字" descr="方法 2：">
            <a:extLst>
              <a:ext uri="{FF2B5EF4-FFF2-40B4-BE49-F238E27FC236}">
                <a16:creationId xmlns:a16="http://schemas.microsoft.com/office/drawing/2014/main" id="{9A5A9B9F-B0C0-4A76-B9C7-3C6ED0008BC9}"/>
              </a:ext>
            </a:extLst>
          </p:cNvPr>
          <p:cNvSpPr/>
          <p:nvPr/>
        </p:nvSpPr>
        <p:spPr bwMode="blackWhite">
          <a:xfrm>
            <a:off x="630366" y="3205699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2</a:t>
            </a:r>
            <a:endParaRPr lang="zh-TW" altLang="en-US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15" name="步驟 2 文字" descr="選取模型時，您也可以在功能區 [3D 模型工具] 的 [格式] 索引標籤上，按一下 [3D 模型檢視] 圖庫，以套用其中一個不同的位置檢視。">
            <a:extLst>
              <a:ext uri="{FF2B5EF4-FFF2-40B4-BE49-F238E27FC236}">
                <a16:creationId xmlns:a16="http://schemas.microsoft.com/office/drawing/2014/main" id="{D223119D-72DB-4091-AE4B-0A82DC881E79}"/>
              </a:ext>
            </a:extLst>
          </p:cNvPr>
          <p:cNvSpPr txBox="1">
            <a:spLocks/>
          </p:cNvSpPr>
          <p:nvPr/>
        </p:nvSpPr>
        <p:spPr>
          <a:xfrm>
            <a:off x="1066038" y="3245892"/>
            <a:ext cx="3552966" cy="105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選取模型時，您也可以在功能區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[3D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模型工具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的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格式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索引標籤上，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按一下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[3D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模型檢視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圖庫，以套用其中一個不同的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位置檢視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EDDAA5-B6E5-49F3-A495-94B7927A6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4035175" y="4807119"/>
            <a:ext cx="833933" cy="1943095"/>
          </a:xfrm>
          <a:prstGeom prst="rect">
            <a:avLst/>
          </a:prstGeom>
          <a:gradFill flip="none" rotWithShape="1">
            <a:gsLst>
              <a:gs pos="0">
                <a:srgbClr val="F5F5F5">
                  <a:alpha val="0"/>
                </a:srgbClr>
              </a:gs>
              <a:gs pos="100000">
                <a:srgbClr val="F5F5F5"/>
              </a:gs>
              <a:gs pos="43000">
                <a:srgbClr val="F5F5F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AU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8" name="圖片 37" descr="功能表選項的螢幕擷取畫面">
            <a:extLst>
              <a:ext uri="{FF2B5EF4-FFF2-40B4-BE49-F238E27FC236}">
                <a16:creationId xmlns:a16="http://schemas.microsoft.com/office/drawing/2014/main" id="{08B1B93C-03D0-4BEF-B12B-9E51D2D2BE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2032" y="4405113"/>
            <a:ext cx="6794144" cy="21805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模型 36" descr="鸚鵡的 3D 影像">
                <a:extLst>
                  <a:ext uri="{FF2B5EF4-FFF2-40B4-BE49-F238E27FC236}">
                    <a16:creationId xmlns:a16="http://schemas.microsoft.com/office/drawing/2014/main" id="{4483D506-2C3F-4711-94B1-0CC3F8D8F3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5029898"/>
                  </p:ext>
                </p:extLst>
              </p:nvPr>
            </p:nvGraphicFramePr>
            <p:xfrm>
              <a:off x="8134006" y="1431342"/>
              <a:ext cx="1552272" cy="486632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52272" cy="4866325"/>
                    </a:xfrm>
                    <a:prstGeom prst="rect">
                      <a:avLst/>
                    </a:prstGeom>
                  </am3d:spPr>
                  <am3d:camera>
                    <am3d:pos x="0" y="0" z="52563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89550" d="1000000"/>
                    <am3d:preTrans dx="2779495" dy="-17991192" dz="-8452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4005" ay="217895" az="1356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模型 36" descr="鸚鵡的 3D 影像">
                <a:extLst>
                  <a:ext uri="{FF2B5EF4-FFF2-40B4-BE49-F238E27FC236}">
                    <a16:creationId xmlns:a16="http://schemas.microsoft.com/office/drawing/2014/main" id="{4483D506-2C3F-4711-94B1-0CC3F8D8F3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34006" y="1431342"/>
                <a:ext cx="1552272" cy="48663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9584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7A3C97-E356-4FF9-AED5-879B8F991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平移和縮放</a:t>
            </a:r>
          </a:p>
        </p:txBody>
      </p:sp>
      <p:sp>
        <p:nvSpPr>
          <p:cNvPr id="3" name="矩形 2" descr="若要在框架內調整大小或裁剪 3D 模型，您可以使用 [平移和縮放工具]。">
            <a:extLst>
              <a:ext uri="{FF2B5EF4-FFF2-40B4-BE49-F238E27FC236}">
                <a16:creationId xmlns:a16="http://schemas.microsoft.com/office/drawing/2014/main" id="{874312F7-8744-467E-9DCF-F78292FB02D0}"/>
              </a:ext>
            </a:extLst>
          </p:cNvPr>
          <p:cNvSpPr/>
          <p:nvPr/>
        </p:nvSpPr>
        <p:spPr>
          <a:xfrm>
            <a:off x="515938" y="1345489"/>
            <a:ext cx="6096000" cy="3002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lvl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</a:pPr>
            <a:r>
              <a:rPr lang="zh-TW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若要在框架內調整大小或裁剪 </a:t>
            </a:r>
            <a:r>
              <a:rPr lang="en-US" altLang="zh-TW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3D </a:t>
            </a:r>
            <a:r>
              <a:rPr lang="zh-TW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模型，您可以使用 </a:t>
            </a:r>
            <a:r>
              <a:rPr lang="en-US" altLang="zh-TW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平移和縮放工具</a:t>
            </a:r>
            <a:r>
              <a:rPr lang="en-US" altLang="zh-TW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</a:t>
            </a:r>
            <a:r>
              <a:rPr lang="zh-TW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模型 19" descr="鸚鵡 3D 模型的軀幹向上，從前方">
                <a:extLst>
                  <a:ext uri="{FF2B5EF4-FFF2-40B4-BE49-F238E27FC236}">
                    <a16:creationId xmlns:a16="http://schemas.microsoft.com/office/drawing/2014/main" id="{0669C767-52A4-4999-8261-9B7806803E3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40535312"/>
                  </p:ext>
                </p:extLst>
              </p:nvPr>
            </p:nvGraphicFramePr>
            <p:xfrm>
              <a:off x="1563759" y="1912355"/>
              <a:ext cx="1552272" cy="211638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52272" cy="2116381"/>
                    </a:xfrm>
                    <a:prstGeom prst="rect">
                      <a:avLst/>
                    </a:prstGeom>
                  </am3d:spPr>
                  <am3d:camera>
                    <am3d:pos x="-268418" y="12278049" z="52563001"/>
                    <am3d:up dx="0" dy="36000000" dz="0"/>
                    <am3d:lookAt x="-268418" y="12278049" z="0"/>
                    <am3d:perspective fov="824242"/>
                  </am3d:camera>
                  <am3d:trans>
                    <am3d:meterPerModelUnit n="12089550" d="1000000"/>
                    <am3d:preTrans dx="2005600" dy="-22605202" dz="-606908"/>
                    <am3d:scale>
                      <am3d:sx n="1000000" d="1000000"/>
                      <am3d:sy n="1000000" d="1000000"/>
                      <am3d:sz n="1000000" d="1000000"/>
                    </am3d:scale>
                    <am3d:rot ax="751672" ay="-1275459" az="-276367"/>
                    <am3d:postTrans dx="757208" dy="4622928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模型 19" descr="鸚鵡 3D 模型的軀幹向上，從前方">
                <a:extLst>
                  <a:ext uri="{FF2B5EF4-FFF2-40B4-BE49-F238E27FC236}">
                    <a16:creationId xmlns:a16="http://schemas.microsoft.com/office/drawing/2014/main" id="{0669C767-52A4-4999-8261-9B7806803E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3759" y="1912355"/>
                <a:ext cx="1552272" cy="2116381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步驟 1" descr="內含表示步驟 1 之數字 1 的小型圓圈">
            <a:extLst>
              <a:ext uri="{FF2B5EF4-FFF2-40B4-BE49-F238E27FC236}">
                <a16:creationId xmlns:a16="http://schemas.microsoft.com/office/drawing/2014/main" id="{A98CACC9-95AD-4FA9-B112-2614409B3034}"/>
              </a:ext>
            </a:extLst>
          </p:cNvPr>
          <p:cNvGrpSpPr/>
          <p:nvPr/>
        </p:nvGrpSpPr>
        <p:grpSpPr bwMode="blackWhite">
          <a:xfrm>
            <a:off x="523554" y="4044150"/>
            <a:ext cx="558179" cy="409838"/>
            <a:chOff x="6953426" y="711274"/>
            <a:chExt cx="558179" cy="409838"/>
          </a:xfrm>
        </p:grpSpPr>
        <p:sp>
          <p:nvSpPr>
            <p:cNvPr id="5" name="橢圓​​ 4" descr="小型圓圈">
              <a:extLst>
                <a:ext uri="{FF2B5EF4-FFF2-40B4-BE49-F238E27FC236}">
                  <a16:creationId xmlns:a16="http://schemas.microsoft.com/office/drawing/2014/main" id="{85E15BFF-C7BD-48F1-ADAD-806664D31D05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b="1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6" name="文字方塊 5" descr="數字 1​">
              <a:extLst>
                <a:ext uri="{FF2B5EF4-FFF2-40B4-BE49-F238E27FC236}">
                  <a16:creationId xmlns:a16="http://schemas.microsoft.com/office/drawing/2014/main" id="{8A35519D-559D-4CEF-9805-8DFBFE16F778}"/>
                </a:ext>
              </a:extLst>
            </p:cNvPr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TW" b="1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7" name="內容預留位置步驟 1" descr="選取 3D 模型 &gt; [3D 模型格式] &gt; [平移和縮放]。&#10;&#10;備註：[平移和縮放] 工具作用類似於 [開/關] (切換) 開關。按下後，您會在 [平移和縮放] 按鈕周圍看到灰色方塊，表示該功能已啟用。再按一次按鈕即可停用 [平移和縮放] 功能。">
            <a:extLst>
              <a:ext uri="{FF2B5EF4-FFF2-40B4-BE49-F238E27FC236}">
                <a16:creationId xmlns:a16="http://schemas.microsoft.com/office/drawing/2014/main" id="{3EE46009-9B31-417A-AB61-8C70009004B3}"/>
              </a:ext>
            </a:extLst>
          </p:cNvPr>
          <p:cNvSpPr txBox="1">
            <a:spLocks/>
          </p:cNvSpPr>
          <p:nvPr/>
        </p:nvSpPr>
        <p:spPr>
          <a:xfrm>
            <a:off x="1030869" y="4084342"/>
            <a:ext cx="2938965" cy="2236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選取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3D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模型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&gt; </a:t>
            </a:r>
            <a:r>
              <a:rPr lang="en-US" alt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[3D 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模型</a:t>
            </a:r>
            <a:r>
              <a:rPr lang="en-US" alt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&gt; </a:t>
            </a:r>
            <a:r>
              <a:rPr lang="en-US" alt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平移和縮放</a:t>
            </a:r>
            <a:r>
              <a:rPr lang="en-US" alt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br>
              <a:rPr lang="zh-TW" altLang="en-US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</a:br>
            <a:br>
              <a:rPr lang="zh-TW" altLang="en-US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</a:b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備註：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平移和縮放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工具的作用類似於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開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/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關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 (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切換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)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開關。按下後，您會在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平移和縮放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按鈕周圍看到灰色方塊，表示該功能已啟用。再按一次按鈕即可停用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平移和縮放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功能。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模型 20" descr="鸚鵡 3D 模型的軀幹向上，從側邊">
                <a:extLst>
                  <a:ext uri="{FF2B5EF4-FFF2-40B4-BE49-F238E27FC236}">
                    <a16:creationId xmlns:a16="http://schemas.microsoft.com/office/drawing/2014/main" id="{01123BCC-10A2-42F5-86DE-AC1C648A8F7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72618101"/>
                  </p:ext>
                </p:extLst>
              </p:nvPr>
            </p:nvGraphicFramePr>
            <p:xfrm>
              <a:off x="5257883" y="1426650"/>
              <a:ext cx="2147042" cy="263107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47042" cy="2631070"/>
                    </a:xfrm>
                    <a:prstGeom prst="rect">
                      <a:avLst/>
                    </a:prstGeom>
                  </am3d:spPr>
                  <am3d:camera>
                    <am3d:pos x="3761398" y="14119596" z="52563001"/>
                    <am3d:up dx="0" dy="36000000" dz="0"/>
                    <am3d:lookAt x="3761398" y="14119596" z="0"/>
                    <am3d:perspective fov="824242"/>
                  </am3d:camera>
                  <am3d:trans>
                    <am3d:meterPerModelUnit n="12089550" d="1000000"/>
                    <am3d:preTrans dx="2231507" dy="-30285532" dz="-2876686"/>
                    <am3d:scale>
                      <am3d:sx n="1000000" d="1000000"/>
                      <am3d:sy n="1000000" d="1000000"/>
                      <am3d:sz n="1000000" d="1000000"/>
                    </am3d:scale>
                    <am3d:rot ax="407651" ay="3337388" az="336927"/>
                    <am3d:postTrans dx="3304004" dy="12462524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模型 20" descr="鸚鵡 3D 模型的軀幹向上，從側邊">
                <a:extLst>
                  <a:ext uri="{FF2B5EF4-FFF2-40B4-BE49-F238E27FC236}">
                    <a16:creationId xmlns:a16="http://schemas.microsoft.com/office/drawing/2014/main" id="{01123BCC-10A2-42F5-86DE-AC1C648A8F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7883" y="1426650"/>
                <a:ext cx="2147042" cy="263107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步驟 2" descr="內含表示步驟 2 之數字 2 的小型圓圈">
            <a:extLst>
              <a:ext uri="{FF2B5EF4-FFF2-40B4-BE49-F238E27FC236}">
                <a16:creationId xmlns:a16="http://schemas.microsoft.com/office/drawing/2014/main" id="{0134A81D-5B1C-4A76-8173-F064585D6D49}"/>
              </a:ext>
            </a:extLst>
          </p:cNvPr>
          <p:cNvGrpSpPr/>
          <p:nvPr/>
        </p:nvGrpSpPr>
        <p:grpSpPr bwMode="blackWhite">
          <a:xfrm>
            <a:off x="4213933" y="4044150"/>
            <a:ext cx="558179" cy="409838"/>
            <a:chOff x="6953426" y="711274"/>
            <a:chExt cx="558179" cy="409838"/>
          </a:xfrm>
        </p:grpSpPr>
        <p:sp>
          <p:nvSpPr>
            <p:cNvPr id="9" name="橢圓​​ 8" descr="小型圓圈">
              <a:extLst>
                <a:ext uri="{FF2B5EF4-FFF2-40B4-BE49-F238E27FC236}">
                  <a16:creationId xmlns:a16="http://schemas.microsoft.com/office/drawing/2014/main" id="{CE0F87BC-F03F-4D0B-9A96-7530CD918386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b="1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0" name="文字方塊 9" descr="數字 2​​">
              <a:extLst>
                <a:ext uri="{FF2B5EF4-FFF2-40B4-BE49-F238E27FC236}">
                  <a16:creationId xmlns:a16="http://schemas.microsoft.com/office/drawing/2014/main" id="{558F649E-C746-445A-AB92-6DC92B377D12}"/>
                </a:ext>
              </a:extLst>
            </p:cNvPr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TW" b="1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11" name="內容預留位置步驟 2" descr="啟用 [平移和縮放] 按鈕後，即可移動、旋轉及調整 3D 模型大小。  ">
            <a:extLst>
              <a:ext uri="{FF2B5EF4-FFF2-40B4-BE49-F238E27FC236}">
                <a16:creationId xmlns:a16="http://schemas.microsoft.com/office/drawing/2014/main" id="{38280C20-AD97-47D9-A4D9-3D51B6EEA886}"/>
              </a:ext>
            </a:extLst>
          </p:cNvPr>
          <p:cNvSpPr txBox="1">
            <a:spLocks/>
          </p:cNvSpPr>
          <p:nvPr/>
        </p:nvSpPr>
        <p:spPr>
          <a:xfrm>
            <a:off x="4712686" y="4084342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啟用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平移和縮放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按鈕後，即可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移動、旋轉及調整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3D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模型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大小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。 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模型 21" descr="鸚鵡 3D 模型的軀幹向上，從後方">
                <a:extLst>
                  <a:ext uri="{FF2B5EF4-FFF2-40B4-BE49-F238E27FC236}">
                    <a16:creationId xmlns:a16="http://schemas.microsoft.com/office/drawing/2014/main" id="{E4FC00AF-B769-4FD1-A5EF-41179EF2E7B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1148195"/>
                  </p:ext>
                </p:extLst>
              </p:nvPr>
            </p:nvGraphicFramePr>
            <p:xfrm>
              <a:off x="8315408" y="1388864"/>
              <a:ext cx="2147042" cy="263107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47042" cy="2631070"/>
                    </a:xfrm>
                    <a:prstGeom prst="rect">
                      <a:avLst/>
                    </a:prstGeom>
                  </am3d:spPr>
                  <am3d:camera>
                    <am3d:pos x="3761398" y="14119596" z="52563001"/>
                    <am3d:up dx="0" dy="36000000" dz="0"/>
                    <am3d:lookAt x="3761398" y="14119596" z="0"/>
                    <am3d:perspective fov="824242"/>
                  </am3d:camera>
                  <am3d:trans>
                    <am3d:meterPerModelUnit n="12089550" d="1000000"/>
                    <am3d:preTrans dx="1882932" dy="-31938905" dz="-3192827"/>
                    <am3d:scale>
                      <am3d:sx n="1000000" d="1000000"/>
                      <am3d:sy n="1000000" d="1000000"/>
                      <am3d:sz n="1000000" d="1000000"/>
                    </am3d:scale>
                    <am3d:rot ax="-9382174" ay="-2025520" az="9980064"/>
                    <am3d:postTrans dx="3761397" dy="14119595" dz="0"/>
                  </am3d:trans>
                  <am3d:raster rName="Office3DRenderer" rVer="16.0.8326">
                    <am3d:blip r:embed="rId6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模型 21" descr="鸚鵡 3D 模型的軀幹向上，從後方">
                <a:extLst>
                  <a:ext uri="{FF2B5EF4-FFF2-40B4-BE49-F238E27FC236}">
                    <a16:creationId xmlns:a16="http://schemas.microsoft.com/office/drawing/2014/main" id="{E4FC00AF-B769-4FD1-A5EF-41179EF2E7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15408" y="1388864"/>
                <a:ext cx="2147042" cy="263107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步驟 3" descr="內含表示步驟 3 之數字 3 的小型圓圈">
            <a:extLst>
              <a:ext uri="{FF2B5EF4-FFF2-40B4-BE49-F238E27FC236}">
                <a16:creationId xmlns:a16="http://schemas.microsoft.com/office/drawing/2014/main" id="{07CF4AF3-D618-49AD-BB03-5E5F7A41C8D9}"/>
              </a:ext>
            </a:extLst>
          </p:cNvPr>
          <p:cNvGrpSpPr/>
          <p:nvPr/>
        </p:nvGrpSpPr>
        <p:grpSpPr bwMode="blackWhite">
          <a:xfrm>
            <a:off x="7895752" y="4044150"/>
            <a:ext cx="558179" cy="409838"/>
            <a:chOff x="6953426" y="711274"/>
            <a:chExt cx="558179" cy="409838"/>
          </a:xfrm>
        </p:grpSpPr>
        <p:sp>
          <p:nvSpPr>
            <p:cNvPr id="13" name="橢圓​​ 12" descr="小型圓圈">
              <a:extLst>
                <a:ext uri="{FF2B5EF4-FFF2-40B4-BE49-F238E27FC236}">
                  <a16:creationId xmlns:a16="http://schemas.microsoft.com/office/drawing/2014/main" id="{BE5E6BE8-4DC5-41CD-9A48-850FCE78556C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b="1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4" name="文字方塊 13" descr="數字 3">
              <a:extLst>
                <a:ext uri="{FF2B5EF4-FFF2-40B4-BE49-F238E27FC236}">
                  <a16:creationId xmlns:a16="http://schemas.microsoft.com/office/drawing/2014/main" id="{82CA4843-739A-4E67-906B-55C8A5C992C4}"/>
                </a:ext>
              </a:extLst>
            </p:cNvPr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TW" b="1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15" name="內容預留位置步驟 3" descr="完成編輯時，請再按一下 [平移和縮放] 按鈕，以結束 [平移和縮放] 模式。">
            <a:extLst>
              <a:ext uri="{FF2B5EF4-FFF2-40B4-BE49-F238E27FC236}">
                <a16:creationId xmlns:a16="http://schemas.microsoft.com/office/drawing/2014/main" id="{89BC12B6-BA4F-4362-A61E-A7B108FEAF3C}"/>
              </a:ext>
            </a:extLst>
          </p:cNvPr>
          <p:cNvSpPr txBox="1">
            <a:spLocks/>
          </p:cNvSpPr>
          <p:nvPr/>
        </p:nvSpPr>
        <p:spPr>
          <a:xfrm>
            <a:off x="8394499" y="4084341"/>
            <a:ext cx="2658635" cy="1171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完成編輯時，請再按一下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 </a:t>
            </a:r>
            <a:r>
              <a:rPr lang="en-US" alt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平移和縮放</a:t>
            </a:r>
            <a:r>
              <a:rPr lang="en-US" alt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按鈕，以結束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平移和縮放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模式。</a:t>
            </a:r>
          </a:p>
        </p:txBody>
      </p:sp>
    </p:spTree>
    <p:extLst>
      <p:ext uri="{BB962C8B-B14F-4D97-AF65-F5344CB8AC3E}">
        <p14:creationId xmlns:p14="http://schemas.microsoft.com/office/powerpoint/2010/main" val="1764756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4FD4D-5161-46CF-8E5C-B36508F3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dirty="0"/>
              <a:t>現在使用轉化轉場為 3D 模型加上動畫效果</a:t>
            </a:r>
          </a:p>
        </p:txBody>
      </p:sp>
      <p:sp>
        <p:nvSpPr>
          <p:cNvPr id="3" name="內容版面配置區 17" descr="請用右邊的鸚鵡試試：">
            <a:extLst>
              <a:ext uri="{FF2B5EF4-FFF2-40B4-BE49-F238E27FC236}">
                <a16:creationId xmlns:a16="http://schemas.microsoft.com/office/drawing/2014/main" id="{97AA353E-E722-4B84-B6FC-BA525C346A84}"/>
              </a:ext>
            </a:extLst>
          </p:cNvPr>
          <p:cNvSpPr txBox="1">
            <a:spLocks/>
          </p:cNvSpPr>
          <p:nvPr/>
        </p:nvSpPr>
        <p:spPr>
          <a:xfrm>
            <a:off x="541609" y="1319644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請用右邊的鸚鵡試試：</a:t>
            </a:r>
          </a:p>
        </p:txBody>
      </p:sp>
      <p:grpSp>
        <p:nvGrpSpPr>
          <p:cNvPr id="4" name="群組 3" descr="內含表示步驟 1 之數字 1 的小型圓圈">
            <a:extLst>
              <a:ext uri="{FF2B5EF4-FFF2-40B4-BE49-F238E27FC236}">
                <a16:creationId xmlns:a16="http://schemas.microsoft.com/office/drawing/2014/main" id="{3269B3D7-5745-49A6-89FF-2081F3701FD9}"/>
              </a:ext>
            </a:extLst>
          </p:cNvPr>
          <p:cNvGrpSpPr/>
          <p:nvPr/>
        </p:nvGrpSpPr>
        <p:grpSpPr bwMode="blackWhite">
          <a:xfrm>
            <a:off x="558723" y="2037810"/>
            <a:ext cx="558179" cy="409838"/>
            <a:chOff x="6953426" y="711274"/>
            <a:chExt cx="558179" cy="409838"/>
          </a:xfrm>
        </p:grpSpPr>
        <p:sp>
          <p:nvSpPr>
            <p:cNvPr id="5" name="橢圓​​ 4" descr="小型圓圈">
              <a:extLst>
                <a:ext uri="{FF2B5EF4-FFF2-40B4-BE49-F238E27FC236}">
                  <a16:creationId xmlns:a16="http://schemas.microsoft.com/office/drawing/2014/main" id="{0E962EFE-9E1B-4EBA-A23E-849D0F33736E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b="1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6" name="文字方塊 5" descr="數字 1​">
              <a:extLst>
                <a:ext uri="{FF2B5EF4-FFF2-40B4-BE49-F238E27FC236}">
                  <a16:creationId xmlns:a16="http://schemas.microsoft.com/office/drawing/2014/main" id="{3CFCE22A-40CE-4B63-A5D5-B20648FE18D3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zh-tw" b="1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7" name="內容版面配置區 17" descr="複製此投影片：以滑鼠右鍵按一下投影片縮圖，然後選取 [複製投影片]。">
            <a:extLst>
              <a:ext uri="{FF2B5EF4-FFF2-40B4-BE49-F238E27FC236}">
                <a16:creationId xmlns:a16="http://schemas.microsoft.com/office/drawing/2014/main" id="{A5D11E1A-550F-4E54-82BE-B2019638DC80}"/>
              </a:ext>
            </a:extLst>
          </p:cNvPr>
          <p:cNvSpPr txBox="1">
            <a:spLocks/>
          </p:cNvSpPr>
          <p:nvPr/>
        </p:nvSpPr>
        <p:spPr>
          <a:xfrm>
            <a:off x="1091928" y="2078002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複製此投影片：以滑鼠右鍵按一下投影片縮圖，然後選取</a:t>
            </a:r>
            <a:r>
              <a:rPr 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 </a:t>
            </a:r>
            <a:r>
              <a:rPr 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[複製投影片]</a:t>
            </a:r>
            <a:r>
              <a:rPr 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。</a:t>
            </a:r>
          </a:p>
        </p:txBody>
      </p:sp>
      <p:pic>
        <p:nvPicPr>
          <p:cNvPr id="8" name="圖片 7" descr="顯示 [複製投影片] 選項的投影片縮圖操作功能表">
            <a:extLst>
              <a:ext uri="{FF2B5EF4-FFF2-40B4-BE49-F238E27FC236}">
                <a16:creationId xmlns:a16="http://schemas.microsoft.com/office/drawing/2014/main" id="{79219B9A-9991-4B3C-A46B-331267D7B1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15444" y="1575304"/>
            <a:ext cx="1589393" cy="2044780"/>
          </a:xfrm>
          <a:prstGeom prst="rect">
            <a:avLst/>
          </a:prstGeom>
        </p:spPr>
      </p:pic>
      <p:grpSp>
        <p:nvGrpSpPr>
          <p:cNvPr id="9" name="群組 8" descr="內含表示步驟 2 之數字 2 的小型圓圈">
            <a:extLst>
              <a:ext uri="{FF2B5EF4-FFF2-40B4-BE49-F238E27FC236}">
                <a16:creationId xmlns:a16="http://schemas.microsoft.com/office/drawing/2014/main" id="{EAEB66BE-3E83-4881-90B8-AF09B5348FD8}"/>
              </a:ext>
            </a:extLst>
          </p:cNvPr>
          <p:cNvGrpSpPr/>
          <p:nvPr/>
        </p:nvGrpSpPr>
        <p:grpSpPr bwMode="blackWhite">
          <a:xfrm>
            <a:off x="558723" y="3526582"/>
            <a:ext cx="558179" cy="409838"/>
            <a:chOff x="6953426" y="711274"/>
            <a:chExt cx="558179" cy="409838"/>
          </a:xfrm>
        </p:grpSpPr>
        <p:sp>
          <p:nvSpPr>
            <p:cNvPr id="10" name="橢圓​​ 9" descr="小型圓圈">
              <a:extLst>
                <a:ext uri="{FF2B5EF4-FFF2-40B4-BE49-F238E27FC236}">
                  <a16:creationId xmlns:a16="http://schemas.microsoft.com/office/drawing/2014/main" id="{09DD71A3-AA7E-4B16-8E2B-93274BC4ED9E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b="1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1" name="文字方塊 10" descr="數字 2​​">
              <a:extLst>
                <a:ext uri="{FF2B5EF4-FFF2-40B4-BE49-F238E27FC236}">
                  <a16:creationId xmlns:a16="http://schemas.microsoft.com/office/drawing/2014/main" id="{10B09779-8AA2-4FFC-A0C3-0D47471C40C7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zh-tw" b="1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12" name="內容版面配置區 17" descr="在這兩張相同投影片的第二張投影片中，稍微變更右側的 3D 模型 (旋轉、移動或調整大小)，然後移至 [轉場效果] &gt; [轉化]。">
            <a:extLst>
              <a:ext uri="{FF2B5EF4-FFF2-40B4-BE49-F238E27FC236}">
                <a16:creationId xmlns:a16="http://schemas.microsoft.com/office/drawing/2014/main" id="{DA4BE72C-97DB-4A0D-8CDB-3CD5BB7DCF3E}"/>
              </a:ext>
            </a:extLst>
          </p:cNvPr>
          <p:cNvSpPr txBox="1">
            <a:spLocks/>
          </p:cNvSpPr>
          <p:nvPr/>
        </p:nvSpPr>
        <p:spPr>
          <a:xfrm>
            <a:off x="1091928" y="3566775"/>
            <a:ext cx="2413627" cy="1248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在這兩張相同投影片的第二張投影片中，稍微變更右側的 3D 模型 (旋轉、移動或調整大小)，然後移至 </a:t>
            </a:r>
            <a:r>
              <a:rPr 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[轉場效果]</a:t>
            </a:r>
            <a:r>
              <a:rPr 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 &gt; </a:t>
            </a:r>
            <a:r>
              <a:rPr 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[轉化]</a:t>
            </a:r>
            <a:r>
              <a:rPr 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。</a:t>
            </a:r>
          </a:p>
        </p:txBody>
      </p:sp>
      <p:pic>
        <p:nvPicPr>
          <p:cNvPr id="13" name="圖片 12" descr="顯示轉化轉場的 [轉場] 索引標籤">
            <a:extLst>
              <a:ext uri="{FF2B5EF4-FFF2-40B4-BE49-F238E27FC236}">
                <a16:creationId xmlns:a16="http://schemas.microsoft.com/office/drawing/2014/main" id="{1700602B-85F7-480F-B244-AE5F12DF16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69136" y="3469562"/>
            <a:ext cx="2797071" cy="1344293"/>
          </a:xfrm>
          <a:prstGeom prst="rect">
            <a:avLst/>
          </a:prstGeom>
        </p:spPr>
      </p:pic>
      <p:grpSp>
        <p:nvGrpSpPr>
          <p:cNvPr id="14" name="群組 13" descr="內含表示步驟 3 之數字 3 的小型圓圈">
            <a:extLst>
              <a:ext uri="{FF2B5EF4-FFF2-40B4-BE49-F238E27FC236}">
                <a16:creationId xmlns:a16="http://schemas.microsoft.com/office/drawing/2014/main" id="{A2B3D164-668E-4CA3-9A19-70AA5015EA42}"/>
              </a:ext>
            </a:extLst>
          </p:cNvPr>
          <p:cNvGrpSpPr/>
          <p:nvPr/>
        </p:nvGrpSpPr>
        <p:grpSpPr bwMode="blackWhite">
          <a:xfrm>
            <a:off x="557319" y="5197590"/>
            <a:ext cx="558179" cy="409838"/>
            <a:chOff x="6953426" y="711274"/>
            <a:chExt cx="558179" cy="409838"/>
          </a:xfrm>
        </p:grpSpPr>
        <p:sp>
          <p:nvSpPr>
            <p:cNvPr id="15" name="橢圓​​ 14" descr="小型圓圈">
              <a:extLst>
                <a:ext uri="{FF2B5EF4-FFF2-40B4-BE49-F238E27FC236}">
                  <a16:creationId xmlns:a16="http://schemas.microsoft.com/office/drawing/2014/main" id="{BBF316DB-A0C3-44C1-8567-3C30D24249D8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b="1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文字方塊 15" descr="數字 3">
              <a:extLst>
                <a:ext uri="{FF2B5EF4-FFF2-40B4-BE49-F238E27FC236}">
                  <a16:creationId xmlns:a16="http://schemas.microsoft.com/office/drawing/2014/main" id="{962E952B-88D1-4EDF-BD53-FD05162A7359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zh-tw" b="1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17" name="內容版面配置區 17" descr="回到兩張投影片中的第一張投影片，然後按 [投影片放映] 按鈕，再選取 [播放] 來觀看鸚鵡的轉化效果！">
            <a:extLst>
              <a:ext uri="{FF2B5EF4-FFF2-40B4-BE49-F238E27FC236}">
                <a16:creationId xmlns:a16="http://schemas.microsoft.com/office/drawing/2014/main" id="{BA96EB65-127B-4729-AF55-3A29384772DD}"/>
              </a:ext>
            </a:extLst>
          </p:cNvPr>
          <p:cNvSpPr txBox="1">
            <a:spLocks/>
          </p:cNvSpPr>
          <p:nvPr/>
        </p:nvSpPr>
        <p:spPr>
          <a:xfrm>
            <a:off x="1091929" y="5213879"/>
            <a:ext cx="2746670" cy="11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回到兩張投影片中的第一張投影片，然後按</a:t>
            </a:r>
            <a:r>
              <a:rPr lang="zh-tw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 </a:t>
            </a:r>
            <a:r>
              <a:rPr 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[投影片放映]</a:t>
            </a:r>
            <a:r>
              <a:rPr lang="zh-tw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 </a:t>
            </a:r>
            <a:r>
              <a:rPr 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按鈕，再選取</a:t>
            </a:r>
            <a:r>
              <a:rPr lang="zh-tw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 </a:t>
            </a:r>
            <a:r>
              <a:rPr 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[播放]</a:t>
            </a:r>
            <a:r>
              <a:rPr lang="zh-tw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 </a:t>
            </a:r>
            <a:r>
              <a:rPr 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來觀看鸚鵡的轉化效果！</a:t>
            </a:r>
          </a:p>
        </p:txBody>
      </p:sp>
      <p:pic>
        <p:nvPicPr>
          <p:cNvPr id="18" name="圖片 17" descr="[投影片放映] 按鈕">
            <a:extLst>
              <a:ext uri="{FF2B5EF4-FFF2-40B4-BE49-F238E27FC236}">
                <a16:creationId xmlns:a16="http://schemas.microsoft.com/office/drawing/2014/main" id="{B0340C9A-12F9-4BED-859B-790F5A9D52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38598" y="5338362"/>
            <a:ext cx="2419340" cy="100554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模型 19" descr="鸚鵡的 3D 模型">
                <a:extLst>
                  <a:ext uri="{FF2B5EF4-FFF2-40B4-BE49-F238E27FC236}">
                    <a16:creationId xmlns:a16="http://schemas.microsoft.com/office/drawing/2014/main" id="{FF4C3D36-ED20-4C8A-85D2-83190D332A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8539497"/>
                  </p:ext>
                </p:extLst>
              </p:nvPr>
            </p:nvGraphicFramePr>
            <p:xfrm>
              <a:off x="8303318" y="1575304"/>
              <a:ext cx="1552272" cy="486632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552272" cy="4866325"/>
                    </a:xfrm>
                    <a:prstGeom prst="rect">
                      <a:avLst/>
                    </a:prstGeom>
                  </am3d:spPr>
                  <am3d:camera>
                    <am3d:pos x="0" y="0" z="52563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89550" d="1000000"/>
                    <am3d:preTrans dx="2779495" dy="-17991192" dz="-8452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4005" ay="217895" az="1356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模型 19" descr="鸚鵡的 3D 模型">
                <a:extLst>
                  <a:ext uri="{FF2B5EF4-FFF2-40B4-BE49-F238E27FC236}">
                    <a16:creationId xmlns:a16="http://schemas.microsoft.com/office/drawing/2014/main" id="{FF4C3D36-ED20-4C8A-85D2-83190D332A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03318" y="1575304"/>
                <a:ext cx="1552272" cy="48663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9102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4322E42-AFFD-4B81-BD7A-77AB9FC3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使用 </a:t>
            </a:r>
            <a:r>
              <a:rPr lang="en-US" altLang="zh-TW" dirty="0"/>
              <a:t>[</a:t>
            </a:r>
            <a:r>
              <a:rPr lang="zh-TW" altLang="en-US" dirty="0"/>
              <a:t>轉化</a:t>
            </a:r>
            <a:r>
              <a:rPr lang="en-US" altLang="zh-TW" dirty="0"/>
              <a:t>] </a:t>
            </a:r>
            <a:r>
              <a:rPr lang="zh-TW" altLang="en-US" dirty="0"/>
              <a:t>轉場為 </a:t>
            </a:r>
            <a:r>
              <a:rPr lang="en-US" altLang="zh-TW" dirty="0"/>
              <a:t>3D </a:t>
            </a:r>
            <a:r>
              <a:rPr lang="zh-TW" altLang="en-US" dirty="0"/>
              <a:t>模型加上動畫效果</a:t>
            </a:r>
          </a:p>
        </p:txBody>
      </p:sp>
      <p:sp>
        <p:nvSpPr>
          <p:cNvPr id="4" name="試試看文字" descr="請用右邊的鸚鵡試試：">
            <a:extLst>
              <a:ext uri="{FF2B5EF4-FFF2-40B4-BE49-F238E27FC236}">
                <a16:creationId xmlns:a16="http://schemas.microsoft.com/office/drawing/2014/main" id="{0D42AC0C-5EE6-42C4-91EE-07F7C9599947}"/>
              </a:ext>
            </a:extLst>
          </p:cNvPr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請用右邊的鸚鵡試試：</a:t>
            </a:r>
          </a:p>
        </p:txBody>
      </p:sp>
      <p:sp>
        <p:nvSpPr>
          <p:cNvPr id="5" name="步驟 1" descr="步驟 1：">
            <a:extLst>
              <a:ext uri="{FF2B5EF4-FFF2-40B4-BE49-F238E27FC236}">
                <a16:creationId xmlns:a16="http://schemas.microsoft.com/office/drawing/2014/main" id="{D4693D8A-3AAB-45B5-8381-3001C700C32F}"/>
              </a:ext>
            </a:extLst>
          </p:cNvPr>
          <p:cNvSpPr/>
          <p:nvPr/>
        </p:nvSpPr>
        <p:spPr bwMode="blackWhite">
          <a:xfrm>
            <a:off x="630366" y="1917997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6" name="內容預留位置步驟 1" descr="選取右側的 3D 模型，然後移至 [動畫] &gt; [盤旋]&#10;提示：[效果選項] 提供您更多的 [盤旋] 選項。&#10;">
            <a:extLst>
              <a:ext uri="{FF2B5EF4-FFF2-40B4-BE49-F238E27FC236}">
                <a16:creationId xmlns:a16="http://schemas.microsoft.com/office/drawing/2014/main" id="{8110C53D-9866-4A6B-9E28-68BBE6EFF866}"/>
              </a:ext>
            </a:extLst>
          </p:cNvPr>
          <p:cNvSpPr txBox="1">
            <a:spLocks/>
          </p:cNvSpPr>
          <p:nvPr/>
        </p:nvSpPr>
        <p:spPr>
          <a:xfrm>
            <a:off x="1066037" y="1958188"/>
            <a:ext cx="5110159" cy="10390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0"/>
              </a:spcAft>
              <a:buNone/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選取右側的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3D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模型，然後移至 </a:t>
            </a:r>
            <a:r>
              <a:rPr lang="en-US" alt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動畫</a:t>
            </a:r>
            <a:r>
              <a:rPr lang="en-US" alt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&gt; </a:t>
            </a:r>
            <a:r>
              <a:rPr lang="en-US" alt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盤旋</a:t>
            </a:r>
            <a:r>
              <a:rPr lang="en-US" alt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endParaRPr lang="zh-TW" altLang="en-US" b="1" dirty="0">
              <a:solidFill>
                <a:srgbClr val="D2472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 Semibold" panose="020B0702040204020203" pitchFamily="34" charset="0"/>
            </a:endParaRPr>
          </a:p>
          <a:p>
            <a:pPr marL="0" indent="0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提示：</a:t>
            </a:r>
            <a:r>
              <a:rPr lang="en-US" altLang="zh-TW" b="1" dirty="0">
                <a:solidFill>
                  <a:srgbClr val="40404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>
                <a:solidFill>
                  <a:srgbClr val="40404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效果選項</a:t>
            </a:r>
            <a:r>
              <a:rPr lang="en-US" altLang="zh-TW" b="1" dirty="0">
                <a:solidFill>
                  <a:srgbClr val="40404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提供您更多的 </a:t>
            </a:r>
            <a:r>
              <a:rPr lang="en-US" altLang="zh-TW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盤旋</a:t>
            </a:r>
            <a:r>
              <a:rPr lang="en-US" altLang="zh-TW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選項。</a:t>
            </a:r>
          </a:p>
        </p:txBody>
      </p:sp>
      <p:grpSp>
        <p:nvGrpSpPr>
          <p:cNvPr id="12" name="燈泡">
            <a:extLst>
              <a:ext uri="{FF2B5EF4-FFF2-40B4-BE49-F238E27FC236}">
                <a16:creationId xmlns:a16="http://schemas.microsoft.com/office/drawing/2014/main" id="{6F0125D2-0FCC-492A-868C-E09B180A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5429" y="2514325"/>
            <a:ext cx="187380" cy="278885"/>
            <a:chOff x="5052041" y="3023897"/>
            <a:chExt cx="1009650" cy="1502702"/>
          </a:xfrm>
        </p:grpSpPr>
        <p:sp>
          <p:nvSpPr>
            <p:cNvPr id="13" name="手繪多邊形：圖案 12">
              <a:extLst>
                <a:ext uri="{FF2B5EF4-FFF2-40B4-BE49-F238E27FC236}">
                  <a16:creationId xmlns:a16="http://schemas.microsoft.com/office/drawing/2014/main" id="{A42791D9-0616-438D-9CCF-CF1107EBC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52041" y="3023897"/>
              <a:ext cx="1009650" cy="1295400"/>
            </a:xfrm>
            <a:custGeom>
              <a:avLst/>
              <a:gdLst>
                <a:gd name="connsiteX0" fmla="*/ 684848 w 1009650"/>
                <a:gd name="connsiteY0" fmla="*/ 1231583 h 1295400"/>
                <a:gd name="connsiteX1" fmla="*/ 329565 w 1009650"/>
                <a:gd name="connsiteY1" fmla="*/ 1231583 h 1295400"/>
                <a:gd name="connsiteX2" fmla="*/ 328613 w 1009650"/>
                <a:gd name="connsiteY2" fmla="*/ 1056323 h 1295400"/>
                <a:gd name="connsiteX3" fmla="*/ 71438 w 1009650"/>
                <a:gd name="connsiteY3" fmla="*/ 504825 h 1295400"/>
                <a:gd name="connsiteX4" fmla="*/ 504825 w 1009650"/>
                <a:gd name="connsiteY4" fmla="*/ 71438 h 1295400"/>
                <a:gd name="connsiteX5" fmla="*/ 508635 w 1009650"/>
                <a:gd name="connsiteY5" fmla="*/ 71438 h 1295400"/>
                <a:gd name="connsiteX6" fmla="*/ 942023 w 1009650"/>
                <a:gd name="connsiteY6" fmla="*/ 504825 h 1295400"/>
                <a:gd name="connsiteX7" fmla="*/ 684848 w 1009650"/>
                <a:gd name="connsiteY7" fmla="*/ 1055370 h 1295400"/>
                <a:gd name="connsiteX8" fmla="*/ 684848 w 1009650"/>
                <a:gd name="connsiteY8" fmla="*/ 1231583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9650" h="1295400">
                  <a:moveTo>
                    <a:pt x="684848" y="1231583"/>
                  </a:moveTo>
                  <a:lnTo>
                    <a:pt x="329565" y="1231583"/>
                  </a:lnTo>
                  <a:lnTo>
                    <a:pt x="328613" y="1056323"/>
                  </a:lnTo>
                  <a:cubicBezTo>
                    <a:pt x="328613" y="816293"/>
                    <a:pt x="71438" y="744855"/>
                    <a:pt x="71438" y="504825"/>
                  </a:cubicBezTo>
                  <a:cubicBezTo>
                    <a:pt x="71438" y="264795"/>
                    <a:pt x="265748" y="71438"/>
                    <a:pt x="504825" y="71438"/>
                  </a:cubicBezTo>
                  <a:lnTo>
                    <a:pt x="508635" y="71438"/>
                  </a:lnTo>
                  <a:cubicBezTo>
                    <a:pt x="748665" y="71438"/>
                    <a:pt x="942023" y="265748"/>
                    <a:pt x="942023" y="504825"/>
                  </a:cubicBezTo>
                  <a:cubicBezTo>
                    <a:pt x="942023" y="743903"/>
                    <a:pt x="684848" y="816293"/>
                    <a:pt x="684848" y="1055370"/>
                  </a:cubicBezTo>
                  <a:lnTo>
                    <a:pt x="684848" y="1231583"/>
                  </a:lnTo>
                  <a:close/>
                </a:path>
              </a:pathLst>
            </a:custGeom>
            <a:noFill/>
            <a:ln w="25400" cap="flat">
              <a:solidFill>
                <a:srgbClr val="D2472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TW" altLang="en-AU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4" name="手繪多邊形：圖案 13">
              <a:extLst>
                <a:ext uri="{FF2B5EF4-FFF2-40B4-BE49-F238E27FC236}">
                  <a16:creationId xmlns:a16="http://schemas.microsoft.com/office/drawing/2014/main" id="{067E028D-B83C-4DAB-9050-329EDFDCB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366365" y="4383724"/>
              <a:ext cx="381000" cy="142875"/>
            </a:xfrm>
            <a:custGeom>
              <a:avLst/>
              <a:gdLst>
                <a:gd name="connsiteX0" fmla="*/ 71438 w 381000"/>
                <a:gd name="connsiteY0" fmla="*/ 71437 h 142875"/>
                <a:gd name="connsiteX1" fmla="*/ 313373 w 381000"/>
                <a:gd name="connsiteY1" fmla="*/ 7143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0" h="142875">
                  <a:moveTo>
                    <a:pt x="71438" y="71437"/>
                  </a:moveTo>
                  <a:lnTo>
                    <a:pt x="313373" y="71437"/>
                  </a:lnTo>
                </a:path>
              </a:pathLst>
            </a:custGeom>
            <a:ln w="25400" cap="flat">
              <a:solidFill>
                <a:srgbClr val="D2472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TW" altLang="en-AU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5" name="手繪多邊形：圖案 14">
              <a:extLst>
                <a:ext uri="{FF2B5EF4-FFF2-40B4-BE49-F238E27FC236}">
                  <a16:creationId xmlns:a16="http://schemas.microsoft.com/office/drawing/2014/main" id="{600F250A-168C-4535-995F-4F0478282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310168" y="3958952"/>
              <a:ext cx="495301" cy="142874"/>
            </a:xfrm>
            <a:custGeom>
              <a:avLst/>
              <a:gdLst>
                <a:gd name="connsiteX0" fmla="*/ 71437 w 495300"/>
                <a:gd name="connsiteY0" fmla="*/ 71438 h 142875"/>
                <a:gd name="connsiteX1" fmla="*/ 426720 w 495300"/>
                <a:gd name="connsiteY1" fmla="*/ 7143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300" h="142875">
                  <a:moveTo>
                    <a:pt x="71437" y="71438"/>
                  </a:moveTo>
                  <a:lnTo>
                    <a:pt x="426720" y="71438"/>
                  </a:lnTo>
                </a:path>
              </a:pathLst>
            </a:custGeom>
            <a:ln w="25400" cap="flat">
              <a:solidFill>
                <a:srgbClr val="D2472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TW" altLang="en-AU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pic>
        <p:nvPicPr>
          <p:cNvPr id="9" name="圖片 8" descr="功能表選項的螢幕擷取畫面">
            <a:extLst>
              <a:ext uri="{FF2B5EF4-FFF2-40B4-BE49-F238E27FC236}">
                <a16:creationId xmlns:a16="http://schemas.microsoft.com/office/drawing/2014/main" id="{01C4D089-8091-4C8E-885D-5A87D0590D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0366" y="3187887"/>
            <a:ext cx="5775987" cy="972671"/>
          </a:xfrm>
          <a:prstGeom prst="rect">
            <a:avLst/>
          </a:prstGeom>
        </p:spPr>
      </p:pic>
      <p:sp>
        <p:nvSpPr>
          <p:cNvPr id="7" name="步驟 2" descr="步驟 2：">
            <a:extLst>
              <a:ext uri="{FF2B5EF4-FFF2-40B4-BE49-F238E27FC236}">
                <a16:creationId xmlns:a16="http://schemas.microsoft.com/office/drawing/2014/main" id="{D7689DB6-3948-40C3-8F69-1ED48F5AE1BB}"/>
              </a:ext>
            </a:extLst>
          </p:cNvPr>
          <p:cNvSpPr/>
          <p:nvPr/>
        </p:nvSpPr>
        <p:spPr bwMode="blackWhite">
          <a:xfrm>
            <a:off x="630366" y="4599272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2</a:t>
            </a:r>
            <a:endParaRPr lang="zh-TW" altLang="en-US" b="1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8" name="內容預留位置步驟 2" descr="探索專為 3D 模型設計的其他新動畫：抵達、旋轉、跳躍和轉動，然後離開。">
            <a:extLst>
              <a:ext uri="{FF2B5EF4-FFF2-40B4-BE49-F238E27FC236}">
                <a16:creationId xmlns:a16="http://schemas.microsoft.com/office/drawing/2014/main" id="{F8DE0424-CE18-47F6-BBF5-736B335BC89A}"/>
              </a:ext>
            </a:extLst>
          </p:cNvPr>
          <p:cNvSpPr txBox="1">
            <a:spLocks/>
          </p:cNvSpPr>
          <p:nvPr/>
        </p:nvSpPr>
        <p:spPr>
          <a:xfrm>
            <a:off x="1066037" y="4639464"/>
            <a:ext cx="5029963" cy="723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探索專為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3D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模型設計的其他新動畫：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抵達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、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旋轉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、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跳躍和轉動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，然後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離開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。</a:t>
            </a:r>
          </a:p>
        </p:txBody>
      </p:sp>
      <p:sp>
        <p:nvSpPr>
          <p:cNvPr id="10" name="步驟 3" descr="步驟 3">
            <a:extLst>
              <a:ext uri="{FF2B5EF4-FFF2-40B4-BE49-F238E27FC236}">
                <a16:creationId xmlns:a16="http://schemas.microsoft.com/office/drawing/2014/main" id="{9D4BEFE4-E36D-4025-A26C-11D7E10A9478}"/>
              </a:ext>
            </a:extLst>
          </p:cNvPr>
          <p:cNvSpPr/>
          <p:nvPr/>
        </p:nvSpPr>
        <p:spPr bwMode="blackWhite">
          <a:xfrm>
            <a:off x="630366" y="5381614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3</a:t>
            </a:r>
            <a:endParaRPr lang="zh-TW" altLang="en-US" b="1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11" name="內容預留位置步驟 3" descr="按一下 [新增動畫]，將新的 3D 動畫與其他傳統的 2D 動畫 (例如淡入、放大/縮小)，或和許多 [移動路徑] 動畫中的其中一種合併，以測試及查看可能的效果。">
            <a:extLst>
              <a:ext uri="{FF2B5EF4-FFF2-40B4-BE49-F238E27FC236}">
                <a16:creationId xmlns:a16="http://schemas.microsoft.com/office/drawing/2014/main" id="{8BCD932C-F4F1-4949-983C-017934B3CCBC}"/>
              </a:ext>
            </a:extLst>
          </p:cNvPr>
          <p:cNvSpPr txBox="1">
            <a:spLocks/>
          </p:cNvSpPr>
          <p:nvPr/>
        </p:nvSpPr>
        <p:spPr>
          <a:xfrm>
            <a:off x="1066037" y="5421806"/>
            <a:ext cx="4948187" cy="795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按一下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新增動畫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，將新的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3D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動畫與其他傳統的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2D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動畫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(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例如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淡入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、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放大</a:t>
            </a:r>
            <a:r>
              <a:rPr lang="en-US" alt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/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縮小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)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，或和許多 </a:t>
            </a:r>
            <a:r>
              <a:rPr lang="en-US" alt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移動路徑</a:t>
            </a:r>
            <a:r>
              <a:rPr lang="en-US" altLang="zh-TW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動畫中的其中一種合併，以測試及查看可能的效果。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模型 23" descr="鸚鵡的 3D 模型">
                <a:extLst>
                  <a:ext uri="{FF2B5EF4-FFF2-40B4-BE49-F238E27FC236}">
                    <a16:creationId xmlns:a16="http://schemas.microsoft.com/office/drawing/2014/main" id="{CCCE7507-16DA-4EE0-A55C-07EE55110F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1715206"/>
                  </p:ext>
                </p:extLst>
              </p:nvPr>
            </p:nvGraphicFramePr>
            <p:xfrm>
              <a:off x="8134006" y="1431342"/>
              <a:ext cx="1552272" cy="486632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52272" cy="4866325"/>
                    </a:xfrm>
                    <a:prstGeom prst="rect">
                      <a:avLst/>
                    </a:prstGeom>
                  </am3d:spPr>
                  <am3d:camera>
                    <am3d:pos x="0" y="0" z="52563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89550" d="1000000"/>
                    <am3d:preTrans dx="2779495" dy="-17991192" dz="-8452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4005" ay="217895" az="1356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模型 23" descr="鸚鵡的 3D 模型">
                <a:extLst>
                  <a:ext uri="{FF2B5EF4-FFF2-40B4-BE49-F238E27FC236}">
                    <a16:creationId xmlns:a16="http://schemas.microsoft.com/office/drawing/2014/main" id="{CCCE7507-16DA-4EE0-A55C-07EE55110F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34006" y="1431342"/>
                <a:ext cx="1552272" cy="48663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431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E352C-7B1D-0D1F-490A-C3AA955C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3D Camera Market Growth Overview</a:t>
            </a:r>
            <a:endParaRPr lang="zh-TW" altLang="en-US" b="1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19389972-30FD-6BDA-BCD5-2261D65C8DB1}"/>
              </a:ext>
            </a:extLst>
          </p:cNvPr>
          <p:cNvGrpSpPr/>
          <p:nvPr/>
        </p:nvGrpSpPr>
        <p:grpSpPr>
          <a:xfrm>
            <a:off x="723331" y="5356963"/>
            <a:ext cx="5040161" cy="630791"/>
            <a:chOff x="7192744" y="1386986"/>
            <a:chExt cx="5040161" cy="630791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A21DAEA-B776-6D52-2E19-4880BA656F2B}"/>
                </a:ext>
              </a:extLst>
            </p:cNvPr>
            <p:cNvSpPr txBox="1"/>
            <p:nvPr/>
          </p:nvSpPr>
          <p:spPr>
            <a:xfrm>
              <a:off x="7585281" y="1494557"/>
              <a:ext cx="464762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TW" sz="1400" b="0" i="0" dirty="0">
                  <a:solidFill>
                    <a:srgbClr val="363636"/>
                  </a:solidFill>
                  <a:effectLst/>
                  <a:latin typeface="poppins" panose="00000500000000000000" pitchFamily="2" charset="0"/>
                </a:rPr>
                <a:t>The 3D Camera market is expected to grow by </a:t>
              </a:r>
              <a:r>
                <a:rPr lang="en-US" altLang="zh-TW" sz="1400" b="1" i="0" dirty="0">
                  <a:solidFill>
                    <a:srgbClr val="01131B"/>
                  </a:solidFill>
                  <a:effectLst/>
                  <a:latin typeface="poppins" panose="00000500000000000000" pitchFamily="2" charset="0"/>
                </a:rPr>
                <a:t>29.1%</a:t>
              </a:r>
              <a:r>
                <a:rPr lang="en-US" altLang="zh-TW" sz="1400" b="0" i="0" dirty="0">
                  <a:solidFill>
                    <a:srgbClr val="363636"/>
                  </a:solidFill>
                  <a:effectLst/>
                  <a:latin typeface="poppins" panose="00000500000000000000" pitchFamily="2" charset="0"/>
                </a:rPr>
                <a:t> from 2024 until 2033.</a:t>
              </a:r>
            </a:p>
          </p:txBody>
        </p:sp>
        <p:sp>
          <p:nvSpPr>
            <p:cNvPr id="15" name="橢圓​​ 3">
              <a:extLst>
                <a:ext uri="{FF2B5EF4-FFF2-40B4-BE49-F238E27FC236}">
                  <a16:creationId xmlns:a16="http://schemas.microsoft.com/office/drawing/2014/main" id="{C17170C8-3A75-1834-A6A6-56489091A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blackWhite">
            <a:xfrm>
              <a:off x="7192744" y="1386986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TW" b="1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21912FBC-2F97-F114-5457-B71D4CD21A12}"/>
              </a:ext>
            </a:extLst>
          </p:cNvPr>
          <p:cNvGrpSpPr/>
          <p:nvPr/>
        </p:nvGrpSpPr>
        <p:grpSpPr>
          <a:xfrm>
            <a:off x="928250" y="1417811"/>
            <a:ext cx="8540928" cy="3890797"/>
            <a:chOff x="604434" y="1428224"/>
            <a:chExt cx="8540928" cy="3890797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1E5FE5DB-8133-2386-A2BA-4D5F6E7EC3E5}"/>
                </a:ext>
              </a:extLst>
            </p:cNvPr>
            <p:cNvGrpSpPr/>
            <p:nvPr/>
          </p:nvGrpSpPr>
          <p:grpSpPr>
            <a:xfrm>
              <a:off x="604434" y="1428224"/>
              <a:ext cx="8540928" cy="3890797"/>
              <a:chOff x="1912209" y="885754"/>
              <a:chExt cx="8540928" cy="3890797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EA2F102D-0327-D770-AE7E-C4BF149C4B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582" r="705"/>
              <a:stretch/>
            </p:blipFill>
            <p:spPr>
              <a:xfrm>
                <a:off x="1912209" y="885754"/>
                <a:ext cx="6494866" cy="3747434"/>
              </a:xfrm>
              <a:prstGeom prst="rect">
                <a:avLst/>
              </a:prstGeom>
            </p:spPr>
          </p:pic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A581815-0980-830E-3BFD-E3654DFF0CD2}"/>
                  </a:ext>
                </a:extLst>
              </p:cNvPr>
              <p:cNvSpPr txBox="1"/>
              <p:nvPr/>
            </p:nvSpPr>
            <p:spPr>
              <a:xfrm>
                <a:off x="8393581" y="4099443"/>
                <a:ext cx="2059556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200" b="1" dirty="0">
                    <a:solidFill>
                      <a:schemeClr val="accent2"/>
                    </a:solidFill>
                    <a:hlinkClick r:id="rId4"/>
                  </a:rPr>
                  <a:t>https://market.us/report/3d-camera-market/</a:t>
                </a:r>
                <a:endParaRPr lang="en-US" altLang="zh-TW" sz="1200" b="1" dirty="0">
                  <a:solidFill>
                    <a:schemeClr val="accent2"/>
                  </a:solidFill>
                </a:endParaRPr>
              </a:p>
              <a:p>
                <a:endParaRPr lang="zh-TW" altLang="en-US" sz="1400" b="1" dirty="0">
                  <a:solidFill>
                    <a:schemeClr val="accent2"/>
                  </a:solidFill>
                </a:endParaRPr>
              </a:p>
            </p:txBody>
          </p:sp>
        </p:grp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A720A001-C280-655E-A115-CCACB1B55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9300" y="1428224"/>
              <a:ext cx="1559231" cy="3245376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FF874274-F963-2B45-D20A-C1E419F08D9D}"/>
              </a:ext>
            </a:extLst>
          </p:cNvPr>
          <p:cNvGrpSpPr/>
          <p:nvPr/>
        </p:nvGrpSpPr>
        <p:grpSpPr>
          <a:xfrm>
            <a:off x="5985685" y="5356963"/>
            <a:ext cx="5679842" cy="764345"/>
            <a:chOff x="6844401" y="1494255"/>
            <a:chExt cx="5679842" cy="764345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18489C70-D2A9-9287-C414-67FFE393F5FC}"/>
                </a:ext>
              </a:extLst>
            </p:cNvPr>
            <p:cNvSpPr txBox="1"/>
            <p:nvPr/>
          </p:nvSpPr>
          <p:spPr>
            <a:xfrm>
              <a:off x="7254238" y="1519936"/>
              <a:ext cx="527000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b="0" i="0" dirty="0">
                  <a:solidFill>
                    <a:srgbClr val="363636"/>
                  </a:solidFill>
                  <a:effectLst/>
                  <a:latin typeface="poppins" panose="00000500000000000000" pitchFamily="2" charset="0"/>
                </a:rPr>
                <a:t>The market’s value for 2023 stood at </a:t>
              </a:r>
              <a:r>
                <a:rPr lang="en-US" altLang="zh-TW" sz="1400" b="1" i="0" dirty="0">
                  <a:solidFill>
                    <a:srgbClr val="01131B"/>
                  </a:solidFill>
                  <a:effectLst/>
                  <a:latin typeface="poppins" panose="00000500000000000000" pitchFamily="2" charset="0"/>
                </a:rPr>
                <a:t>USD 16.9 billion</a:t>
              </a:r>
              <a:r>
                <a:rPr lang="en-US" altLang="zh-TW" sz="1400" b="0" i="0" dirty="0">
                  <a:solidFill>
                    <a:srgbClr val="363636"/>
                  </a:solidFill>
                  <a:effectLst/>
                  <a:latin typeface="poppins" panose="00000500000000000000" pitchFamily="2" charset="0"/>
                </a:rPr>
                <a:t> </a:t>
              </a:r>
              <a:br>
                <a:rPr lang="en-US" altLang="zh-TW" sz="1400" b="0" i="0" dirty="0">
                  <a:solidFill>
                    <a:srgbClr val="363636"/>
                  </a:solidFill>
                  <a:effectLst/>
                  <a:latin typeface="poppins" panose="00000500000000000000" pitchFamily="2" charset="0"/>
                </a:rPr>
              </a:br>
              <a:r>
                <a:rPr lang="en-US" altLang="zh-TW" sz="1400" b="0" i="0" dirty="0">
                  <a:solidFill>
                    <a:srgbClr val="363636"/>
                  </a:solidFill>
                  <a:effectLst/>
                  <a:latin typeface="poppins" panose="00000500000000000000" pitchFamily="2" charset="0"/>
                </a:rPr>
                <a:t>and is projected to be </a:t>
              </a:r>
              <a:r>
                <a:rPr lang="en-US" altLang="zh-TW" sz="1400" b="1" i="0" dirty="0">
                  <a:solidFill>
                    <a:srgbClr val="01131B"/>
                  </a:solidFill>
                  <a:effectLst/>
                  <a:latin typeface="poppins" panose="00000500000000000000" pitchFamily="2" charset="0"/>
                </a:rPr>
                <a:t>USD 217.3 billion</a:t>
              </a:r>
              <a:r>
                <a:rPr lang="en-US" altLang="zh-TW" sz="1400" b="0" i="0" dirty="0">
                  <a:solidFill>
                    <a:srgbClr val="363636"/>
                  </a:solidFill>
                  <a:effectLst/>
                  <a:latin typeface="poppins" panose="00000500000000000000" pitchFamily="2" charset="0"/>
                </a:rPr>
                <a:t> in 2033.</a:t>
              </a:r>
            </a:p>
            <a:p>
              <a:pPr algn="l"/>
              <a:r>
                <a:rPr lang="en-US" altLang="zh-TW" sz="1400" b="1" dirty="0">
                  <a:solidFill>
                    <a:srgbClr val="D2472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 </a:t>
              </a:r>
            </a:p>
          </p:txBody>
        </p:sp>
        <p:sp>
          <p:nvSpPr>
            <p:cNvPr id="24" name="橢圓​​ 3">
              <a:extLst>
                <a:ext uri="{FF2B5EF4-FFF2-40B4-BE49-F238E27FC236}">
                  <a16:creationId xmlns:a16="http://schemas.microsoft.com/office/drawing/2014/main" id="{7F0A22A8-2E31-FD1C-404D-DA98A5DD7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blackWhite">
            <a:xfrm>
              <a:off x="6844401" y="1494255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TW" b="1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5AA4896-44B2-EAA0-72C1-6358FD61D5C7}"/>
              </a:ext>
            </a:extLst>
          </p:cNvPr>
          <p:cNvSpPr txBox="1"/>
          <p:nvPr/>
        </p:nvSpPr>
        <p:spPr>
          <a:xfrm>
            <a:off x="9079346" y="1417811"/>
            <a:ext cx="28263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200" b="0" i="0" dirty="0">
                <a:solidFill>
                  <a:srgbClr val="7030A0"/>
                </a:solidFill>
                <a:effectLst/>
                <a:latin typeface="poppins" panose="00000500000000000000" pitchFamily="2" charset="0"/>
              </a:rPr>
              <a:t>3D cameras are designed to capture images and videos in three dimensions, providing depth perception for a more immersive visual experience.</a:t>
            </a:r>
          </a:p>
        </p:txBody>
      </p:sp>
    </p:spTree>
    <p:extLst>
      <p:ext uri="{BB962C8B-B14F-4D97-AF65-F5344CB8AC3E}">
        <p14:creationId xmlns:p14="http://schemas.microsoft.com/office/powerpoint/2010/main" val="100484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D58408-392A-CA1A-9C41-24386E01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3D Camera Driving Factors 2023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0A4F549-F366-53BC-31E2-BB5D48466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61" y="2028616"/>
            <a:ext cx="5630061" cy="381053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98F9437-923C-F779-5AC0-2893417EE102}"/>
              </a:ext>
            </a:extLst>
          </p:cNvPr>
          <p:cNvSpPr txBox="1"/>
          <p:nvPr/>
        </p:nvSpPr>
        <p:spPr>
          <a:xfrm>
            <a:off x="13022941" y="1977760"/>
            <a:ext cx="563006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Consumer Demand for Enhanced Imaging: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increasing demand for high-quality 3D imaging in smartphones, tablets, and digital cameras is a major driving force.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Consumers seek immersive experiences and innovative photography capabilities, spurring manufacturers to integrate 3D cameras into their devices.</a:t>
            </a:r>
          </a:p>
          <a:p>
            <a:endParaRPr lang="en-US" altLang="zh-TW" sz="1600" b="1" dirty="0">
              <a:solidFill>
                <a:srgbClr val="D2472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Growth of AR and VR: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proliferation of AR and VR applications across diverse industries, including gaming, healthcare, and education, is driving the uptake of 3D cameras.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These cameras play a crucial role in crafting lifelike and interactive virtual environments, ultimately elevating user experiences.</a:t>
            </a:r>
          </a:p>
          <a:p>
            <a:endParaRPr lang="en-US" altLang="zh-TW" sz="1600" b="1" dirty="0">
              <a:solidFill>
                <a:srgbClr val="D2472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Industrial Automation and Robotics: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In industrial sectors, the need for automation, quality control, and precise object recognition is driving the demand for 3D cameras.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They play a vital role in applications like robotic assembly lines, ensuring efficiency and accuracy.</a:t>
            </a:r>
          </a:p>
          <a:p>
            <a:endParaRPr lang="en-US" altLang="zh-TW" sz="1600" b="1" dirty="0">
              <a:solidFill>
                <a:srgbClr val="D2472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Advancements in Automotive Safety: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Advanced Driver Assistance Systems (ADAS) and autonomous vehicles depend on 3D cameras for functions such as depth perception, object detection, and collision avoidance.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increasing focus on vehicle safety and advancements in self-driving technology is driving the widespread adoption of 3D cameras in the automotive industry.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5336816-8477-027A-3511-FC11FA8BCB49}"/>
              </a:ext>
            </a:extLst>
          </p:cNvPr>
          <p:cNvSpPr txBox="1"/>
          <p:nvPr/>
        </p:nvSpPr>
        <p:spPr>
          <a:xfrm>
            <a:off x="6642998" y="2028616"/>
            <a:ext cx="4944568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1" dirty="0"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Applications of 3D Cameras: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TW" sz="1400" b="0" i="0" dirty="0">
                <a:solidFill>
                  <a:srgbClr val="363636"/>
                </a:solidFill>
                <a:effectLst/>
                <a:latin typeface="poppins" panose="00000500000000000000" pitchFamily="2" charset="0"/>
              </a:rPr>
              <a:t>Major applications include 3D modeling and design, augmented/virtual reality experiences, post-production VFX, and facial recognition.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altLang="zh-TW" sz="1400" b="0" i="0" dirty="0">
              <a:solidFill>
                <a:srgbClr val="363636"/>
              </a:solidFill>
              <a:effectLst/>
              <a:latin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Regional Dynamics: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400" b="1" i="0" dirty="0">
                <a:solidFill>
                  <a:srgbClr val="363636"/>
                </a:solidFill>
                <a:effectLst/>
                <a:latin typeface="poppins" panose="00000500000000000000" pitchFamily="2" charset="0"/>
              </a:rPr>
              <a:t>Asia Pacific </a:t>
            </a:r>
            <a:r>
              <a:rPr lang="en-US" altLang="zh-TW" sz="1400" b="0" i="0" dirty="0">
                <a:solidFill>
                  <a:srgbClr val="363636"/>
                </a:solidFill>
                <a:effectLst/>
                <a:latin typeface="poppins" panose="00000500000000000000" pitchFamily="2" charset="0"/>
              </a:rPr>
              <a:t>emerged as the dominant player, capturing over</a:t>
            </a:r>
            <a:r>
              <a:rPr lang="en-US" altLang="zh-TW" sz="1400" b="1" dirty="0">
                <a:solidFill>
                  <a:srgbClr val="363636"/>
                </a:solidFill>
                <a:latin typeface="poppins" panose="00000500000000000000" pitchFamily="2" charset="0"/>
              </a:rPr>
              <a:t> 38.2% </a:t>
            </a:r>
            <a:r>
              <a:rPr lang="en-US" altLang="zh-TW" sz="1400" b="0" i="0" dirty="0">
                <a:solidFill>
                  <a:srgbClr val="363636"/>
                </a:solidFill>
                <a:effectLst/>
                <a:latin typeface="poppins" panose="00000500000000000000" pitchFamily="2" charset="0"/>
              </a:rPr>
              <a:t>of the market share, driven by a robust manufacturing ecosystem and the adoption of 3D imaging technologies.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400" b="0" i="0" dirty="0">
              <a:solidFill>
                <a:srgbClr val="363636"/>
              </a:solidFill>
              <a:effectLst/>
              <a:latin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Key Market Players: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400" b="0" i="0" dirty="0">
                <a:solidFill>
                  <a:srgbClr val="363636"/>
                </a:solidFill>
                <a:effectLst/>
                <a:latin typeface="poppins" panose="00000500000000000000" pitchFamily="2" charset="0"/>
              </a:rPr>
              <a:t>Major players in the 3D camera market include Sony Corporation, Fujifilm Holdings Corporation, Panasonic Corporation, Canon Inc., Nikon Corporation, GoPro, Inc., and Samsung Electronics Co., Ltd.</a:t>
            </a:r>
          </a:p>
          <a:p>
            <a:endParaRPr lang="en-US" altLang="zh-TW" sz="1400" b="1" dirty="0">
              <a:solidFill>
                <a:srgbClr val="D2472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87C0C183-2770-F609-0DB2-AFCB49B04A6A}"/>
              </a:ext>
            </a:extLst>
          </p:cNvPr>
          <p:cNvGrpSpPr/>
          <p:nvPr/>
        </p:nvGrpSpPr>
        <p:grpSpPr>
          <a:xfrm>
            <a:off x="736992" y="1464667"/>
            <a:ext cx="3517715" cy="409838"/>
            <a:chOff x="6223733" y="1283501"/>
            <a:chExt cx="3517715" cy="409838"/>
          </a:xfrm>
        </p:grpSpPr>
        <p:sp>
          <p:nvSpPr>
            <p:cNvPr id="18" name="橢圓​​ 3">
              <a:extLst>
                <a:ext uri="{FF2B5EF4-FFF2-40B4-BE49-F238E27FC236}">
                  <a16:creationId xmlns:a16="http://schemas.microsoft.com/office/drawing/2014/main" id="{B3CA4FD7-C3AC-75B3-7768-4FEBC9BF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blackWhite">
            <a:xfrm>
              <a:off x="6223733" y="1283501"/>
              <a:ext cx="409838" cy="409838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TW" b="1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0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4349C2F1-BBE5-BB7C-BD52-8EFB4B2C6571}"/>
                </a:ext>
              </a:extLst>
            </p:cNvPr>
            <p:cNvSpPr txBox="1"/>
            <p:nvPr/>
          </p:nvSpPr>
          <p:spPr>
            <a:xfrm>
              <a:off x="6635933" y="1324007"/>
              <a:ext cx="31055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TW" b="1" dirty="0">
                  <a:solidFill>
                    <a:srgbClr val="7030A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2023 Status Quo</a:t>
              </a:r>
              <a:endParaRPr lang="zh-TW" altLang="en-US" b="1" dirty="0"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17510CB-BB53-40E9-6A12-781678965314}"/>
              </a:ext>
            </a:extLst>
          </p:cNvPr>
          <p:cNvGrpSpPr/>
          <p:nvPr/>
        </p:nvGrpSpPr>
        <p:grpSpPr>
          <a:xfrm>
            <a:off x="520551" y="7519443"/>
            <a:ext cx="5139000" cy="1171027"/>
            <a:chOff x="303734" y="5255211"/>
            <a:chExt cx="5139000" cy="1171027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9F87DA3C-00D8-7116-E620-2BA89D3334CB}"/>
                </a:ext>
              </a:extLst>
            </p:cNvPr>
            <p:cNvSpPr txBox="1"/>
            <p:nvPr/>
          </p:nvSpPr>
          <p:spPr>
            <a:xfrm>
              <a:off x="713572" y="5318242"/>
              <a:ext cx="4729162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b="1" dirty="0">
                  <a:solidFill>
                    <a:srgbClr val="D2472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Challenges: 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TW" sz="1200" b="0" i="0" dirty="0">
                  <a:solidFill>
                    <a:srgbClr val="363636"/>
                  </a:solidFill>
                  <a:effectLst/>
                  <a:highlight>
                    <a:srgbClr val="FFFFFF"/>
                  </a:highlight>
                  <a:latin typeface="poppins" panose="00000500000000000000" pitchFamily="2" charset="0"/>
                </a:rPr>
                <a:t>Challenges in calibration and accuracy, data processing complexity, interoperability, and ethical considerations are factors that need to be addressed in the 3D camera market</a:t>
              </a:r>
              <a:r>
                <a:rPr lang="en-US" altLang="zh-TW" sz="1400" b="0" i="0" dirty="0">
                  <a:solidFill>
                    <a:srgbClr val="363636"/>
                  </a:solidFill>
                  <a:effectLst/>
                  <a:highlight>
                    <a:srgbClr val="FFFFFF"/>
                  </a:highlight>
                  <a:latin typeface="poppins" panose="00000500000000000000" pitchFamily="2" charset="0"/>
                </a:rPr>
                <a:t>.</a:t>
              </a:r>
            </a:p>
          </p:txBody>
        </p:sp>
        <p:sp>
          <p:nvSpPr>
            <p:cNvPr id="22" name="橢圓​​ 3">
              <a:extLst>
                <a:ext uri="{FF2B5EF4-FFF2-40B4-BE49-F238E27FC236}">
                  <a16:creationId xmlns:a16="http://schemas.microsoft.com/office/drawing/2014/main" id="{3A441C4C-307B-561E-6CC3-92921A8E3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blackWhite">
            <a:xfrm>
              <a:off x="303734" y="5255211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TW" b="1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4641C40-48AB-EF11-39C2-8F2E8576A347}"/>
              </a:ext>
            </a:extLst>
          </p:cNvPr>
          <p:cNvGrpSpPr/>
          <p:nvPr/>
        </p:nvGrpSpPr>
        <p:grpSpPr>
          <a:xfrm>
            <a:off x="6283603" y="7482410"/>
            <a:ext cx="5449349" cy="1017384"/>
            <a:chOff x="6029079" y="5218178"/>
            <a:chExt cx="5449349" cy="101738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2C86385-D102-5D85-488C-F04A716C4E6D}"/>
                </a:ext>
              </a:extLst>
            </p:cNvPr>
            <p:cNvSpPr txBox="1"/>
            <p:nvPr/>
          </p:nvSpPr>
          <p:spPr>
            <a:xfrm>
              <a:off x="6438917" y="5343010"/>
              <a:ext cx="5039511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b="1" dirty="0">
                  <a:solidFill>
                    <a:srgbClr val="D2472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Future Trends: 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TW" sz="1200" b="0" i="0" dirty="0">
                  <a:solidFill>
                    <a:srgbClr val="363636"/>
                  </a:solidFill>
                  <a:effectLst/>
                  <a:highlight>
                    <a:srgbClr val="FFFFFF"/>
                  </a:highlight>
                  <a:latin typeface="poppins" panose="00000500000000000000" pitchFamily="2" charset="0"/>
                </a:rPr>
                <a:t>Depth sensing for photography and LiDAR integration are prominent trends in the 3D camera market.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en-US" altLang="zh-TW" sz="14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endParaRPr>
            </a:p>
          </p:txBody>
        </p:sp>
        <p:sp>
          <p:nvSpPr>
            <p:cNvPr id="23" name="橢圓​​ 3">
              <a:extLst>
                <a:ext uri="{FF2B5EF4-FFF2-40B4-BE49-F238E27FC236}">
                  <a16:creationId xmlns:a16="http://schemas.microsoft.com/office/drawing/2014/main" id="{6737D388-4D4E-3A64-A19A-F54007C2B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blackWhite">
            <a:xfrm>
              <a:off x="6029079" y="5218178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TW" b="1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76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D58408-392A-CA1A-9C41-24386E01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3D Camera Driving Factors(2023)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0A4F549-F366-53BC-31E2-BB5D4846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39" y="1320535"/>
            <a:ext cx="5630061" cy="381053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98F9437-923C-F779-5AC0-2893417EE102}"/>
              </a:ext>
            </a:extLst>
          </p:cNvPr>
          <p:cNvSpPr txBox="1"/>
          <p:nvPr/>
        </p:nvSpPr>
        <p:spPr>
          <a:xfrm>
            <a:off x="12489541" y="1034139"/>
            <a:ext cx="563006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Consumer Demand for Enhanced Imaging: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increasing demand for high-quality 3D imaging in smartphones, tablets, and digital cameras is a major driving force.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Consumers seek immersive experiences and innovative photography capabilities, spurring manufacturers to integrate 3D cameras into their devices.</a:t>
            </a:r>
          </a:p>
          <a:p>
            <a:endParaRPr lang="en-US" altLang="zh-TW" sz="1600" b="1" dirty="0">
              <a:solidFill>
                <a:srgbClr val="D2472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Growth of AR and VR: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proliferation of AR and VR applications across diverse industries, including gaming, healthcare, and education, is driving the uptake of 3D cameras.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These cameras play a crucial role in crafting lifelike and interactive virtual environments, ultimately elevating user experiences.</a:t>
            </a:r>
          </a:p>
          <a:p>
            <a:endParaRPr lang="en-US" altLang="zh-TW" sz="1600" b="1" dirty="0">
              <a:solidFill>
                <a:srgbClr val="D2472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Industrial Automation and Robotics: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In industrial sectors, the need for automation, quality control, and precise object recognition is driving the demand for 3D cameras.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They play a vital role in applications like robotic assembly lines, ensuring efficiency and accuracy.</a:t>
            </a:r>
          </a:p>
          <a:p>
            <a:endParaRPr lang="en-US" altLang="zh-TW" sz="1600" b="1" dirty="0">
              <a:solidFill>
                <a:srgbClr val="D2472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Advancements in Automotive Safety: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Advanced Driver Assistance Systems (ADAS) and autonomous vehicles depend on 3D cameras for functions such as depth perception, object detection, and collision avoidance.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increasing focus on vehicle safety and advancements in self-driving technology is driving the widespread adoption of 3D cameras in the automotive industry.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5336816-8477-027A-3511-FC11FA8BCB49}"/>
              </a:ext>
            </a:extLst>
          </p:cNvPr>
          <p:cNvSpPr txBox="1"/>
          <p:nvPr/>
        </p:nvSpPr>
        <p:spPr>
          <a:xfrm>
            <a:off x="6642998" y="2028616"/>
            <a:ext cx="4944568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Applications of 3D Cameras: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poppins" panose="00000500000000000000" pitchFamily="2" charset="0"/>
              </a:rPr>
              <a:t>Major applications include 3D modeling and design, augmented/virtual reality experiences, post-production VFX, and facial recognition.</a:t>
            </a:r>
          </a:p>
          <a:p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Regional Dynamics: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1" i="0" dirty="0">
                <a:solidFill>
                  <a:schemeClr val="bg1">
                    <a:lumMod val="65000"/>
                  </a:schemeClr>
                </a:solidFill>
                <a:effectLst/>
                <a:latin typeface="poppins" panose="00000500000000000000" pitchFamily="2" charset="0"/>
              </a:rPr>
              <a:t>Asia Pacific </a:t>
            </a:r>
            <a:r>
              <a:rPr lang="en-US" altLang="zh-TW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poppins" panose="00000500000000000000" pitchFamily="2" charset="0"/>
              </a:rPr>
              <a:t>emerged as the dominant player, capturing over </a:t>
            </a:r>
            <a:r>
              <a:rPr lang="en-US" altLang="zh-TW" sz="1200" b="1" i="0" dirty="0">
                <a:solidFill>
                  <a:schemeClr val="bg1">
                    <a:lumMod val="65000"/>
                  </a:schemeClr>
                </a:solidFill>
                <a:effectLst/>
                <a:latin typeface="poppins" panose="00000500000000000000" pitchFamily="2" charset="0"/>
              </a:rPr>
              <a:t>38.2%</a:t>
            </a:r>
            <a:r>
              <a:rPr lang="en-US" altLang="zh-TW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poppins" panose="00000500000000000000" pitchFamily="2" charset="0"/>
              </a:rPr>
              <a:t> of the market share, driven by a robust manufacturing ecosystem and the adoption of 3D imaging technologies.</a:t>
            </a:r>
          </a:p>
          <a:p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Key Market Players: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poppins" panose="00000500000000000000" pitchFamily="2" charset="0"/>
              </a:rPr>
              <a:t>Major players in the 3D camera market include Sony Corporation, Fujifilm Holdings Corporation, Panasonic Corporation, Canon Inc., Nikon Corporation, GoPro, Inc., and Samsung Electronics Co., Ltd.</a:t>
            </a:r>
          </a:p>
          <a:p>
            <a:endParaRPr lang="en-US" altLang="zh-TW" sz="1400" b="1" dirty="0">
              <a:solidFill>
                <a:srgbClr val="D2472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87C0C183-2770-F609-0DB2-AFCB49B04A6A}"/>
              </a:ext>
            </a:extLst>
          </p:cNvPr>
          <p:cNvGrpSpPr/>
          <p:nvPr/>
        </p:nvGrpSpPr>
        <p:grpSpPr>
          <a:xfrm>
            <a:off x="6233160" y="1547454"/>
            <a:ext cx="3517715" cy="409838"/>
            <a:chOff x="6223733" y="1283501"/>
            <a:chExt cx="3517715" cy="409838"/>
          </a:xfrm>
        </p:grpSpPr>
        <p:sp>
          <p:nvSpPr>
            <p:cNvPr id="18" name="橢圓​​ 3">
              <a:extLst>
                <a:ext uri="{FF2B5EF4-FFF2-40B4-BE49-F238E27FC236}">
                  <a16:creationId xmlns:a16="http://schemas.microsoft.com/office/drawing/2014/main" id="{B3CA4FD7-C3AC-75B3-7768-4FEBC9BF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blackWhite">
            <a:xfrm>
              <a:off x="6223733" y="1283501"/>
              <a:ext cx="409838" cy="4098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TW" b="1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0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4349C2F1-BBE5-BB7C-BD52-8EFB4B2C6571}"/>
                </a:ext>
              </a:extLst>
            </p:cNvPr>
            <p:cNvSpPr txBox="1"/>
            <p:nvPr/>
          </p:nvSpPr>
          <p:spPr>
            <a:xfrm>
              <a:off x="6635933" y="1324007"/>
              <a:ext cx="31055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TW" b="1" dirty="0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2023 Status Quo</a:t>
              </a:r>
              <a:endParaRPr lang="zh-TW" altLang="en-US" b="1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17510CB-BB53-40E9-6A12-781678965314}"/>
              </a:ext>
            </a:extLst>
          </p:cNvPr>
          <p:cNvGrpSpPr/>
          <p:nvPr/>
        </p:nvGrpSpPr>
        <p:grpSpPr>
          <a:xfrm>
            <a:off x="520551" y="5255211"/>
            <a:ext cx="5139000" cy="1263360"/>
            <a:chOff x="303734" y="5255211"/>
            <a:chExt cx="5139000" cy="1263360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9F87DA3C-00D8-7116-E620-2BA89D3334CB}"/>
                </a:ext>
              </a:extLst>
            </p:cNvPr>
            <p:cNvSpPr txBox="1"/>
            <p:nvPr/>
          </p:nvSpPr>
          <p:spPr>
            <a:xfrm>
              <a:off x="713572" y="5318242"/>
              <a:ext cx="472916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b="1" dirty="0">
                  <a:solidFill>
                    <a:srgbClr val="D2472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Challenges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TW" sz="1400" b="0" i="0" dirty="0">
                  <a:solidFill>
                    <a:srgbClr val="363636"/>
                  </a:solidFill>
                  <a:effectLst/>
                  <a:latin typeface="poppins" panose="00000500000000000000" pitchFamily="2" charset="0"/>
                </a:rPr>
                <a:t>Challenges in calibration and accuracy, data processing complexity, interoperability, and ethical considerations are factors that need to be addressed in the 3D camera market.</a:t>
              </a:r>
            </a:p>
          </p:txBody>
        </p:sp>
        <p:sp>
          <p:nvSpPr>
            <p:cNvPr id="22" name="橢圓​​ 3">
              <a:extLst>
                <a:ext uri="{FF2B5EF4-FFF2-40B4-BE49-F238E27FC236}">
                  <a16:creationId xmlns:a16="http://schemas.microsoft.com/office/drawing/2014/main" id="{3A441C4C-307B-561E-6CC3-92921A8E3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blackWhite">
            <a:xfrm>
              <a:off x="303734" y="5255211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TW" b="1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4641C40-48AB-EF11-39C2-8F2E8576A347}"/>
              </a:ext>
            </a:extLst>
          </p:cNvPr>
          <p:cNvGrpSpPr/>
          <p:nvPr/>
        </p:nvGrpSpPr>
        <p:grpSpPr>
          <a:xfrm>
            <a:off x="6283603" y="5218178"/>
            <a:ext cx="5449349" cy="1325161"/>
            <a:chOff x="6029079" y="5218178"/>
            <a:chExt cx="5449349" cy="1325161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2C86385-D102-5D85-488C-F04A716C4E6D}"/>
                </a:ext>
              </a:extLst>
            </p:cNvPr>
            <p:cNvSpPr txBox="1"/>
            <p:nvPr/>
          </p:nvSpPr>
          <p:spPr>
            <a:xfrm>
              <a:off x="6438917" y="5343010"/>
              <a:ext cx="503951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b="1" dirty="0">
                  <a:solidFill>
                    <a:srgbClr val="D2472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Future Trends 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TW" sz="1400" b="0" i="0" dirty="0">
                  <a:solidFill>
                    <a:srgbClr val="363636"/>
                  </a:solidFill>
                  <a:effectLst/>
                  <a:latin typeface="poppins" panose="00000500000000000000" pitchFamily="2" charset="0"/>
                </a:rPr>
                <a:t>Depth sensing for photography and LiDAR integration are prominent trends in the 3D camera market.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en-US" altLang="zh-TW" sz="14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endParaRPr>
            </a:p>
          </p:txBody>
        </p:sp>
        <p:sp>
          <p:nvSpPr>
            <p:cNvPr id="23" name="橢圓​​ 3">
              <a:extLst>
                <a:ext uri="{FF2B5EF4-FFF2-40B4-BE49-F238E27FC236}">
                  <a16:creationId xmlns:a16="http://schemas.microsoft.com/office/drawing/2014/main" id="{6737D388-4D4E-3A64-A19A-F54007C2B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blackWhite">
            <a:xfrm>
              <a:off x="6029079" y="5218178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TW" b="1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654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E352C-7B1D-0D1F-490A-C3AA955C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3D Camera Growth Opportunities</a:t>
            </a:r>
            <a:endParaRPr lang="zh-TW" alt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21DAEA-B776-6D52-2E19-4880BA656F2B}"/>
              </a:ext>
            </a:extLst>
          </p:cNvPr>
          <p:cNvSpPr txBox="1"/>
          <p:nvPr/>
        </p:nvSpPr>
        <p:spPr>
          <a:xfrm>
            <a:off x="2736012" y="8455064"/>
            <a:ext cx="424535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4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Market Growth and Projections</a:t>
            </a:r>
            <a:r>
              <a:rPr lang="en-US" altLang="zh-TW" sz="1400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: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TW" sz="14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3D Camera market is expected to grow by </a:t>
            </a:r>
            <a:r>
              <a:rPr lang="en-US" altLang="zh-TW" sz="1400" b="1" i="0" dirty="0">
                <a:solidFill>
                  <a:srgbClr val="01131B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29.1%</a:t>
            </a:r>
            <a:r>
              <a:rPr lang="en-US" altLang="zh-TW" sz="14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 over the timeframe from 2024 until 2033.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TW" sz="14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The market’s value for 2023 stood at </a:t>
            </a:r>
            <a:r>
              <a:rPr lang="en-US" altLang="zh-TW" sz="1400" b="1" i="0" dirty="0">
                <a:solidFill>
                  <a:srgbClr val="01131B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USD 16.9 billion</a:t>
            </a:r>
            <a:r>
              <a:rPr lang="en-US" altLang="zh-TW" sz="14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 and s projected to be </a:t>
            </a:r>
            <a:r>
              <a:rPr lang="en-US" altLang="zh-TW" sz="1400" b="1" i="0" dirty="0">
                <a:solidFill>
                  <a:srgbClr val="01131B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USD 217.3 billion</a:t>
            </a:r>
            <a:r>
              <a:rPr lang="en-US" altLang="zh-TW" sz="14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 in 2033.</a:t>
            </a:r>
          </a:p>
          <a:p>
            <a:pPr algn="l"/>
            <a:endParaRPr lang="en-US" altLang="zh-TW" sz="1400" dirty="0">
              <a:solidFill>
                <a:srgbClr val="363636"/>
              </a:solidFill>
              <a:highlight>
                <a:srgbClr val="FFFFFF"/>
              </a:highlight>
              <a:latin typeface="poppins" panose="00000500000000000000" pitchFamily="2" charset="0"/>
            </a:endParaRPr>
          </a:p>
          <a:p>
            <a:pPr algn="l"/>
            <a:br>
              <a:rPr lang="en-US" altLang="zh-TW" sz="1400" b="1" i="0" dirty="0">
                <a:solidFill>
                  <a:srgbClr val="01131B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</a:br>
            <a:endParaRPr lang="en-US" altLang="zh-TW" sz="1400" b="0" i="0" dirty="0">
              <a:solidFill>
                <a:srgbClr val="363636"/>
              </a:solidFill>
              <a:effectLst/>
              <a:highlight>
                <a:srgbClr val="FFFFFF"/>
              </a:highlight>
              <a:latin typeface="poppins" panose="00000500000000000000" pitchFamily="2" charset="0"/>
            </a:endParaRPr>
          </a:p>
          <a:p>
            <a:pPr algn="l"/>
            <a:r>
              <a:rPr lang="en-US" altLang="zh-TW" sz="14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3D Camera Functionality: </a:t>
            </a:r>
          </a:p>
          <a:p>
            <a:pPr algn="l"/>
            <a:r>
              <a:rPr lang="en-US" altLang="zh-TW" sz="1400" b="0" i="0" dirty="0">
                <a:solidFill>
                  <a:srgbClr val="363636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3D cameras are designed to capture images and videos in three dimensions, providing depth perception for a more immersive visual experience.</a:t>
            </a:r>
          </a:p>
        </p:txBody>
      </p:sp>
      <p:sp>
        <p:nvSpPr>
          <p:cNvPr id="3" name="橢圓​​ 3">
            <a:extLst>
              <a:ext uri="{FF2B5EF4-FFF2-40B4-BE49-F238E27FC236}">
                <a16:creationId xmlns:a16="http://schemas.microsoft.com/office/drawing/2014/main" id="{8F920B76-0421-B398-FF8A-E33826E7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980080" y="1709644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a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CA94647-8C5A-C40E-98FB-B98D7B16B5EF}"/>
              </a:ext>
            </a:extLst>
          </p:cNvPr>
          <p:cNvSpPr txBox="1"/>
          <p:nvPr/>
        </p:nvSpPr>
        <p:spPr>
          <a:xfrm>
            <a:off x="1388843" y="1759684"/>
            <a:ext cx="969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Healthcare Imaging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600" b="0" i="0" dirty="0">
                <a:solidFill>
                  <a:srgbClr val="363636"/>
                </a:solidFill>
                <a:effectLst/>
                <a:latin typeface="poppins" panose="00000500000000000000" pitchFamily="2" charset="0"/>
              </a:rPr>
              <a:t>The healthcare sector offers significant growth opportunities for 3D cameras in medical imaging, surgical navigation, and patient monitoring.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600" b="0" i="0" dirty="0">
                <a:solidFill>
                  <a:srgbClr val="363636"/>
                </a:solidFill>
                <a:effectLst/>
                <a:latin typeface="poppins" panose="00000500000000000000" pitchFamily="2" charset="0"/>
              </a:rPr>
              <a:t>The ability to capture precise 3D anatomical data enhances diagnostics and treatment.</a:t>
            </a:r>
          </a:p>
          <a:p>
            <a:pPr algn="l"/>
            <a:endParaRPr lang="en-US" altLang="zh-TW" sz="1600" b="0" i="0" dirty="0">
              <a:solidFill>
                <a:srgbClr val="363636"/>
              </a:solidFill>
              <a:effectLst/>
              <a:highlight>
                <a:srgbClr val="FFFFFF"/>
              </a:highlight>
              <a:latin typeface="poppins" panose="00000500000000000000" pitchFamily="2" charset="0"/>
            </a:endParaRPr>
          </a:p>
          <a:p>
            <a:pPr algn="l"/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Customized 3D Scanning Solutions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63636"/>
                </a:solidFill>
                <a:latin typeface="poppins" panose="00000500000000000000" pitchFamily="2" charset="0"/>
              </a:rPr>
              <a:t>Tailoring 3D camera solutions for specific industries, such as manufacturing and architecture, presents opportunities for providers to meet specialized needs and gain a competitive edge.</a:t>
            </a:r>
          </a:p>
          <a:p>
            <a:pPr algn="l"/>
            <a:endParaRPr lang="en-US" altLang="zh-TW" sz="1600" b="0" i="0" dirty="0">
              <a:solidFill>
                <a:srgbClr val="363636"/>
              </a:solidFill>
              <a:effectLst/>
              <a:highlight>
                <a:srgbClr val="FFFFFF"/>
              </a:highlight>
              <a:latin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Miniaturization and Wearable Devices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63636"/>
                </a:solidFill>
                <a:latin typeface="poppins" panose="00000500000000000000" pitchFamily="2" charset="0"/>
              </a:rPr>
              <a:t>Advancements in miniaturizing 3D camera technology open doors for wearable devices and applications like AR glasses, where compact and lightweight cameras are essential.</a:t>
            </a:r>
          </a:p>
          <a:p>
            <a:pPr algn="l"/>
            <a:endParaRPr lang="en-US" altLang="zh-TW" sz="1600" b="0" i="0" dirty="0">
              <a:solidFill>
                <a:srgbClr val="363636"/>
              </a:solidFill>
              <a:effectLst/>
              <a:highlight>
                <a:srgbClr val="FFFFFF"/>
              </a:highlight>
              <a:latin typeface="poppins" panose="00000500000000000000" pitchFamily="2" charset="0"/>
            </a:endParaRPr>
          </a:p>
          <a:p>
            <a:r>
              <a:rPr lang="en-US" altLang="zh-TW" sz="1600" b="1" dirty="0">
                <a:solidFill>
                  <a:srgbClr val="D247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 Integration: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63636"/>
                </a:solidFill>
                <a:latin typeface="poppins" panose="00000500000000000000" pitchFamily="2" charset="0"/>
              </a:rPr>
              <a:t>Integrating artificial intelligence (AI) with 3D cameras for real-time object recognition and analysis enhances their capabilities.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63636"/>
                </a:solidFill>
                <a:latin typeface="poppins" panose="00000500000000000000" pitchFamily="2" charset="0"/>
              </a:rPr>
              <a:t>This integration can drive growth in applications like retail analytics and security.</a:t>
            </a:r>
          </a:p>
        </p:txBody>
      </p:sp>
      <p:sp>
        <p:nvSpPr>
          <p:cNvPr id="10" name="橢圓​​ 3">
            <a:extLst>
              <a:ext uri="{FF2B5EF4-FFF2-40B4-BE49-F238E27FC236}">
                <a16:creationId xmlns:a16="http://schemas.microsoft.com/office/drawing/2014/main" id="{5CB5D8C6-86BA-0C15-A0A1-757F17D3E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979006" y="2940725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b</a:t>
            </a:r>
          </a:p>
        </p:txBody>
      </p:sp>
      <p:sp>
        <p:nvSpPr>
          <p:cNvPr id="12" name="橢圓​​ 3">
            <a:extLst>
              <a:ext uri="{FF2B5EF4-FFF2-40B4-BE49-F238E27FC236}">
                <a16:creationId xmlns:a16="http://schemas.microsoft.com/office/drawing/2014/main" id="{9557FC27-7121-9402-96FC-EC623B44F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979006" y="4141740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c</a:t>
            </a:r>
          </a:p>
        </p:txBody>
      </p:sp>
      <p:sp>
        <p:nvSpPr>
          <p:cNvPr id="14" name="橢圓​​ 3">
            <a:extLst>
              <a:ext uri="{FF2B5EF4-FFF2-40B4-BE49-F238E27FC236}">
                <a16:creationId xmlns:a16="http://schemas.microsoft.com/office/drawing/2014/main" id="{70570100-56A0-146D-534B-376C522D4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979004" y="5123765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688845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E365E-4232-6D58-3F60-C5901DAA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3D Camera Application with Artificial Intelligence (AI)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6115EF-6845-C808-A49F-346F61D9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88" y="1934762"/>
            <a:ext cx="1446788" cy="28405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3140532-2497-F64A-2B89-7A1D8AFC3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155" y="1706034"/>
            <a:ext cx="2567222" cy="16490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692922F-0D4C-C323-DF5F-18BCAF6C2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153" y="1934775"/>
            <a:ext cx="3338271" cy="38286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38103A6-181D-E1CD-09E7-19E1CC026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10" y="4027040"/>
            <a:ext cx="2236904" cy="224985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10D3E02-EAAB-E12E-11C7-14579525DC35}"/>
              </a:ext>
            </a:extLst>
          </p:cNvPr>
          <p:cNvSpPr/>
          <p:nvPr/>
        </p:nvSpPr>
        <p:spPr>
          <a:xfrm>
            <a:off x="604434" y="1470206"/>
            <a:ext cx="10983132" cy="511366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04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019F29A-2CD2-0CE8-D44E-B5953EE2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34" y="1476102"/>
            <a:ext cx="3362794" cy="390579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2C24B98-7DC2-5EF6-61C8-81F39BBA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692" y="1476102"/>
            <a:ext cx="3467584" cy="38391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ACA7E9-2056-FA44-890D-A743ADC7A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004" y="4484985"/>
            <a:ext cx="3515262" cy="1660456"/>
          </a:xfrm>
          <a:prstGeom prst="rect">
            <a:avLst/>
          </a:prstGeom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F91B5BB6-2186-A7DC-2CA0-8A0873AFD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altLang="zh-TW" b="1" dirty="0"/>
              <a:t>3D Camera Application with Artificial Intelligence (AI)</a:t>
            </a:r>
            <a:endParaRPr lang="zh-TW" altLang="en-US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0976F72-1B25-2930-892D-614B18664EDB}"/>
              </a:ext>
            </a:extLst>
          </p:cNvPr>
          <p:cNvSpPr/>
          <p:nvPr/>
        </p:nvSpPr>
        <p:spPr>
          <a:xfrm>
            <a:off x="604434" y="1349406"/>
            <a:ext cx="10983132" cy="505996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8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BA943E-C889-F269-2858-2CC3E08A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3D Camera Applications</a:t>
            </a:r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F806633-3000-32CF-94F9-F4514602AB83}"/>
              </a:ext>
            </a:extLst>
          </p:cNvPr>
          <p:cNvGrpSpPr/>
          <p:nvPr/>
        </p:nvGrpSpPr>
        <p:grpSpPr>
          <a:xfrm>
            <a:off x="736992" y="1464667"/>
            <a:ext cx="4857750" cy="4944705"/>
            <a:chOff x="736992" y="1464667"/>
            <a:chExt cx="4857750" cy="494470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055DC92-AA6F-63FE-C947-019077DBCD1A}"/>
                </a:ext>
              </a:extLst>
            </p:cNvPr>
            <p:cNvSpPr/>
            <p:nvPr/>
          </p:nvSpPr>
          <p:spPr>
            <a:xfrm>
              <a:off x="736992" y="2142781"/>
              <a:ext cx="4857750" cy="4266591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A558F76-C586-BD5F-6EA8-CF34D8355F31}"/>
                </a:ext>
              </a:extLst>
            </p:cNvPr>
            <p:cNvGrpSpPr/>
            <p:nvPr/>
          </p:nvGrpSpPr>
          <p:grpSpPr>
            <a:xfrm>
              <a:off x="736992" y="1464667"/>
              <a:ext cx="3515353" cy="409838"/>
              <a:chOff x="6223733" y="1283501"/>
              <a:chExt cx="3515353" cy="409838"/>
            </a:xfrm>
          </p:grpSpPr>
          <p:sp>
            <p:nvSpPr>
              <p:cNvPr id="7" name="橢圓​​ 3">
                <a:extLst>
                  <a:ext uri="{FF2B5EF4-FFF2-40B4-BE49-F238E27FC236}">
                    <a16:creationId xmlns:a16="http://schemas.microsoft.com/office/drawing/2014/main" id="{5696AC1B-0634-2ABF-1189-0F6B7DD0D4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blackWhite">
              <a:xfrm>
                <a:off x="6223733" y="1283501"/>
                <a:ext cx="409838" cy="40983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r>
                  <a:rPr lang="en-US" altLang="zh-TW" b="1" dirty="0">
                    <a:solidFill>
                      <a:schemeClr val="bg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Segoe UI Semibold" panose="020B0702040204020203" pitchFamily="34" charset="0"/>
                  </a:rPr>
                  <a:t>|</a:t>
                </a:r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93AD260-F0E4-086A-0DDA-7932002D4488}"/>
                  </a:ext>
                </a:extLst>
              </p:cNvPr>
              <p:cNvSpPr txBox="1"/>
              <p:nvPr/>
            </p:nvSpPr>
            <p:spPr>
              <a:xfrm>
                <a:off x="6633571" y="1324007"/>
                <a:ext cx="3105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TW" b="1" dirty="0">
                    <a:solidFill>
                      <a:srgbClr val="7030A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Robotics</a:t>
                </a:r>
                <a:endParaRPr lang="zh-TW" altLang="en-US" b="1" dirty="0">
                  <a:solidFill>
                    <a:srgbClr val="7030A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CE99B62-DF66-893D-B7C7-D547C2085E1B}"/>
                </a:ext>
              </a:extLst>
            </p:cNvPr>
            <p:cNvSpPr txBox="1"/>
            <p:nvPr/>
          </p:nvSpPr>
          <p:spPr>
            <a:xfrm>
              <a:off x="736992" y="2151013"/>
              <a:ext cx="4358883" cy="3970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工廠自走清潔機器人</a:t>
              </a:r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800" b="0" i="0" kern="1200" dirty="0" err="1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  <a:hlinkClick r:id="rId3"/>
                </a:rPr>
                <a:t>Lionsbot</a:t>
              </a:r>
              <a:endParaRPr lang="zh-TW" altLang="en-US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967D9C7-DB5B-5591-26D6-AFFAB3520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715" y="2729172"/>
              <a:ext cx="4589799" cy="2664161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91AA132-9B99-3FD0-ECC6-70C28A3D478C}"/>
              </a:ext>
            </a:extLst>
          </p:cNvPr>
          <p:cNvGrpSpPr/>
          <p:nvPr/>
        </p:nvGrpSpPr>
        <p:grpSpPr>
          <a:xfrm>
            <a:off x="6495535" y="1464667"/>
            <a:ext cx="4857750" cy="4944705"/>
            <a:chOff x="736992" y="1464667"/>
            <a:chExt cx="4857750" cy="494470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E6DE458-A0BE-720F-CD87-0500BB8A4A42}"/>
                </a:ext>
              </a:extLst>
            </p:cNvPr>
            <p:cNvSpPr/>
            <p:nvPr/>
          </p:nvSpPr>
          <p:spPr>
            <a:xfrm>
              <a:off x="736992" y="2142781"/>
              <a:ext cx="4857750" cy="4266591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DD9B5EAF-7B86-DABF-44C1-A01E96151A8C}"/>
                </a:ext>
              </a:extLst>
            </p:cNvPr>
            <p:cNvGrpSpPr/>
            <p:nvPr/>
          </p:nvGrpSpPr>
          <p:grpSpPr>
            <a:xfrm>
              <a:off x="736992" y="1464667"/>
              <a:ext cx="3517715" cy="409838"/>
              <a:chOff x="6223733" y="1283501"/>
              <a:chExt cx="3517715" cy="409838"/>
            </a:xfrm>
          </p:grpSpPr>
          <p:sp>
            <p:nvSpPr>
              <p:cNvPr id="19" name="橢圓​​ 3">
                <a:extLst>
                  <a:ext uri="{FF2B5EF4-FFF2-40B4-BE49-F238E27FC236}">
                    <a16:creationId xmlns:a16="http://schemas.microsoft.com/office/drawing/2014/main" id="{37E9EDBB-F601-562E-43D3-59A5136925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blackWhite">
              <a:xfrm>
                <a:off x="6223733" y="1283501"/>
                <a:ext cx="409838" cy="40983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r>
                  <a:rPr lang="en-US" altLang="zh-TW" b="1" dirty="0">
                    <a:solidFill>
                      <a:schemeClr val="bg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Segoe UI Semibold" panose="020B0702040204020203" pitchFamily="34" charset="0"/>
                  </a:rPr>
                  <a:t>|</a:t>
                </a:r>
              </a:p>
              <a:p>
                <a:pPr algn="ctr" rtl="0"/>
                <a:endParaRPr lang="en-US" altLang="zh-TW" b="1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C8CA2D0-24B4-F62E-3A3F-C0DF70ED15BC}"/>
                  </a:ext>
                </a:extLst>
              </p:cNvPr>
              <p:cNvSpPr txBox="1"/>
              <p:nvPr/>
            </p:nvSpPr>
            <p:spPr>
              <a:xfrm>
                <a:off x="6635933" y="1324007"/>
                <a:ext cx="3105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TW" b="1" dirty="0">
                    <a:solidFill>
                      <a:srgbClr val="7030A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Robotics</a:t>
                </a:r>
                <a:endParaRPr lang="zh-TW" altLang="en-US" b="1" dirty="0">
                  <a:solidFill>
                    <a:srgbClr val="7030A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EC6882C-7CE3-976E-B232-ED42C50ED329}"/>
                </a:ext>
              </a:extLst>
            </p:cNvPr>
            <p:cNvSpPr txBox="1"/>
            <p:nvPr/>
          </p:nvSpPr>
          <p:spPr>
            <a:xfrm>
              <a:off x="736992" y="2151013"/>
              <a:ext cx="4358883" cy="3970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自動撿貨</a:t>
              </a:r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>
                <a:solidFill>
                  <a:schemeClr val="dk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>
                  <a:solidFill>
                    <a:schemeClr val="dk1"/>
                  </a:solidFill>
                  <a:hlinkClick r:id="rId5"/>
                </a:rPr>
                <a:t>Pelican Robotics</a:t>
              </a:r>
              <a:endParaRPr lang="en-US" altLang="zh-TW" dirty="0">
                <a:solidFill>
                  <a:schemeClr val="dk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>
                  <a:hlinkClick r:id="rId6"/>
                </a:rPr>
                <a:t>Solomon</a:t>
              </a:r>
              <a:endParaRPr lang="zh-TW" altLang="en-US" dirty="0"/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D54CAAA6-98F3-557F-B679-A5D38EFCB3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522"/>
          <a:stretch/>
        </p:blipFill>
        <p:spPr>
          <a:xfrm>
            <a:off x="6949565" y="2729172"/>
            <a:ext cx="3428149" cy="264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07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開始使用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61050736_TF16411177_Win32" id="{8EC323BC-941A-4E88-8FB9-731B89EEAEE0}" vid="{D47A8F2B-5E27-4312-9FBB-73DF291A4E1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EDD98BD5E6D8994782039435D1F1EE23" ma:contentTypeVersion="4" ma:contentTypeDescription="建立新的文件。" ma:contentTypeScope="" ma:versionID="e5188490c32f19af3f016e5850552bfb">
  <xsd:schema xmlns:xsd="http://www.w3.org/2001/XMLSchema" xmlns:xs="http://www.w3.org/2001/XMLSchema" xmlns:p="http://schemas.microsoft.com/office/2006/metadata/properties" xmlns:ns3="1c62692c-01f2-4785-95b2-74c47dfa3755" targetNamespace="http://schemas.microsoft.com/office/2006/metadata/properties" ma:root="true" ma:fieldsID="f99b3ec254d16c20679f2f676be39fc2" ns3:_="">
    <xsd:import namespace="1c62692c-01f2-4785-95b2-74c47dfa37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62692c-01f2-4785-95b2-74c47dfa37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23C3CB-5005-4B65-8700-E58311B95D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62692c-01f2-4785-95b2-74c47dfa37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3FD574-FADC-45FC-9E2F-3DEA126F2730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1c62692c-01f2-4785-95b2-74c47dfa3755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1CD12262-B7B7-462F-94BD-3386151D5F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Global 3D Camera_2024Q2</Template>
  <TotalTime>0</TotalTime>
  <Words>2484</Words>
  <Application>Microsoft Office PowerPoint</Application>
  <PresentationFormat>寬螢幕</PresentationFormat>
  <Paragraphs>347</Paragraphs>
  <Slides>24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3" baseType="lpstr">
      <vt:lpstr>Microsoft JhengHei UI</vt:lpstr>
      <vt:lpstr>Microsoft JhengHei UI Light</vt:lpstr>
      <vt:lpstr>Arial</vt:lpstr>
      <vt:lpstr>poppins</vt:lpstr>
      <vt:lpstr>Segoe UI</vt:lpstr>
      <vt:lpstr>Segoe UI Light</vt:lpstr>
      <vt:lpstr>Segoe UI Semibold</vt:lpstr>
      <vt:lpstr>Wingdings</vt:lpstr>
      <vt:lpstr>開始使用 3D</vt:lpstr>
      <vt:lpstr>Global 3D Camera</vt:lpstr>
      <vt:lpstr>3D Camera Market Growth Overview</vt:lpstr>
      <vt:lpstr>3D Camera Market Growth Overview</vt:lpstr>
      <vt:lpstr>3D Camera Driving Factors 2023</vt:lpstr>
      <vt:lpstr>3D Camera Driving Factors(2023)</vt:lpstr>
      <vt:lpstr>3D Camera Growth Opportunities</vt:lpstr>
      <vt:lpstr>3D Camera Application with Artificial Intelligence (AI)</vt:lpstr>
      <vt:lpstr>3D Camera Application with Artificial Intelligence (AI)</vt:lpstr>
      <vt:lpstr>3D Camera Applications</vt:lpstr>
      <vt:lpstr>3D Camera Applications</vt:lpstr>
      <vt:lpstr>3D Camera Applications</vt:lpstr>
      <vt:lpstr>有其他問題嗎？</vt:lpstr>
      <vt:lpstr>3D Camera Market Growth Overview</vt:lpstr>
      <vt:lpstr>PowerPoint 簡報</vt:lpstr>
      <vt:lpstr>PowerPoint 簡報</vt:lpstr>
      <vt:lpstr>PowerPoint 簡報</vt:lpstr>
      <vt:lpstr>PowerPoint 簡報</vt:lpstr>
      <vt:lpstr>沒有 3D 模型嗎？沒關係！</vt:lpstr>
      <vt:lpstr>如何插入 3D 模型</vt:lpstr>
      <vt:lpstr>您有自己的 3D 模型嗎？您可以匯入！</vt:lpstr>
      <vt:lpstr>兩個放置及旋轉 3D 模型的方法</vt:lpstr>
      <vt:lpstr>平移和縮放</vt:lpstr>
      <vt:lpstr>現在使用轉化轉場為 3D 模型加上動畫效果</vt:lpstr>
      <vt:lpstr>使用 [轉化] 轉場為 3D 模型加上動畫效果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3D Camera</dc:title>
  <dc:creator>Tracy Ding</dc:creator>
  <cp:lastModifiedBy>Tracy Ding</cp:lastModifiedBy>
  <cp:revision>1</cp:revision>
  <dcterms:created xsi:type="dcterms:W3CDTF">2024-04-28T13:19:40Z</dcterms:created>
  <dcterms:modified xsi:type="dcterms:W3CDTF">2024-04-28T13:20:03Z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0x010100EDD98BD5E6D8994782039435D1F1EE23</vt:lpwstr>
  </property>
</Properties>
</file>